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446" r:id="rId18"/>
    <p:sldId id="272" r:id="rId19"/>
    <p:sldId id="447" r:id="rId20"/>
    <p:sldId id="448" r:id="rId21"/>
    <p:sldId id="322" r:id="rId22"/>
    <p:sldId id="280" r:id="rId23"/>
    <p:sldId id="445" r:id="rId24"/>
    <p:sldId id="273" r:id="rId25"/>
    <p:sldId id="274" r:id="rId26"/>
    <p:sldId id="275" r:id="rId27"/>
    <p:sldId id="276" r:id="rId28"/>
    <p:sldId id="277" r:id="rId29"/>
    <p:sldId id="324" r:id="rId30"/>
    <p:sldId id="278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Montserrat" panose="02000505000000020004" pitchFamily="2" charset="0"/>
      <p:regular r:id="rId41"/>
    </p:embeddedFont>
    <p:embeddedFont>
      <p:font typeface="Roboto Condensed Light" panose="02000000000000000000" pitchFamily="2" charset="0"/>
      <p:regular r:id="rId42"/>
      <p:bold r:id="rId43"/>
      <p:italic r:id="rId44"/>
      <p:boldItalic r:id="rId45"/>
    </p:embeddedFont>
    <p:embeddedFont>
      <p:font typeface="Segoe UI" panose="020B0502040204020203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0" roundtripDataSignature="AMtx7mj3o2hn5ypFdfajiXxsPzJQpC5j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AB989A-145E-4F08-8EB8-A9CFB82FF41F}">
  <a:tblStyle styleId="{67AB989A-145E-4F08-8EB8-A9CFB82FF41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899" autoAdjust="0"/>
  </p:normalViewPr>
  <p:slideViewPr>
    <p:cSldViewPr snapToGrid="0" showGuides="1">
      <p:cViewPr varScale="1">
        <p:scale>
          <a:sx n="65" d="100"/>
          <a:sy n="65" d="100"/>
        </p:scale>
        <p:origin x="701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400" cy="1524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Data Analysis: Time-Series Trends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Data Analysis Social Listening Trends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Dengue Regional Risk Mapping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70552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93a9403a4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f93a9403a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f93a9403a4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gf93a9403a4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4" name="Google Shape;42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853"/>
              </a:spcBef>
              <a:spcAft>
                <a:spcPts val="0"/>
              </a:spcAft>
              <a:buClr>
                <a:srgbClr val="888888"/>
              </a:buClr>
              <a:buSzPts val="4267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747"/>
              </a:spcBef>
              <a:spcAft>
                <a:spcPts val="0"/>
              </a:spcAft>
              <a:buClr>
                <a:srgbClr val="888888"/>
              </a:buClr>
              <a:buSzPts val="3733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667"/>
              <a:buFont typeface="Roboto Condensed Light"/>
              <a:buNone/>
              <a:defRPr sz="2667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32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73"/>
              </a:spcBef>
              <a:spcAft>
                <a:spcPts val="0"/>
              </a:spcAft>
              <a:buClr>
                <a:schemeClr val="lt1"/>
              </a:buClr>
              <a:buSzPts val="1867"/>
              <a:buNone/>
              <a:defRPr sz="1867"/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2pPr>
            <a:lvl3pPr marL="1371600" lvl="2" indent="-228600" algn="l">
              <a:spcBef>
                <a:spcPts val="267"/>
              </a:spcBef>
              <a:spcAft>
                <a:spcPts val="0"/>
              </a:spcAft>
              <a:buClr>
                <a:schemeClr val="lt1"/>
              </a:buClr>
              <a:buSzPts val="1333"/>
              <a:buNone/>
              <a:defRPr sz="1333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3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4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4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3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1" name="Google Shape;91;p35"/>
          <p:cNvPicPr preferRelativeResize="0"/>
          <p:nvPr/>
        </p:nvPicPr>
        <p:blipFill rotWithShape="1">
          <a:blip r:embed="rId2">
            <a:alphaModFix/>
          </a:blip>
          <a:srcRect t="18731" b="39121"/>
          <a:stretch/>
        </p:blipFill>
        <p:spPr>
          <a:xfrm>
            <a:off x="2641600" y="2514600"/>
            <a:ext cx="69088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5"/>
          <p:cNvSpPr txBox="1"/>
          <p:nvPr/>
        </p:nvSpPr>
        <p:spPr>
          <a:xfrm>
            <a:off x="2540000" y="3429001"/>
            <a:ext cx="7112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Applied Analytics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>
  <p:cSld name="Le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6"/>
          <p:cNvSpPr txBox="1">
            <a:spLocks noGrp="1"/>
          </p:cNvSpPr>
          <p:nvPr>
            <p:ph type="body" idx="1"/>
          </p:nvPr>
        </p:nvSpPr>
        <p:spPr>
          <a:xfrm>
            <a:off x="4397327" y="6473952"/>
            <a:ext cx="3397349" cy="14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38CD5"/>
              </a:buClr>
              <a:buSzPts val="933"/>
              <a:buFont typeface="Calibri"/>
              <a:buNone/>
              <a:defRPr sz="933" b="1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2pPr>
            <a:lvl3pPr marL="1371600" lvl="2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3pPr>
            <a:lvl4pPr marL="1828800" lvl="3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4pPr>
            <a:lvl5pPr marL="2286000" lvl="4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7"/>
          <p:cNvSpPr txBox="1">
            <a:spLocks noGrp="1"/>
          </p:cNvSpPr>
          <p:nvPr>
            <p:ph type="title"/>
          </p:nvPr>
        </p:nvSpPr>
        <p:spPr>
          <a:xfrm>
            <a:off x="609600" y="231648"/>
            <a:ext cx="10972800" cy="93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67"/>
              <a:buFont typeface="Roboto Condensed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7"/>
          <p:cNvSpPr txBox="1">
            <a:spLocks noGrp="1"/>
          </p:cNvSpPr>
          <p:nvPr>
            <p:ph type="body" idx="1"/>
          </p:nvPr>
        </p:nvSpPr>
        <p:spPr>
          <a:xfrm>
            <a:off x="609600" y="1621537"/>
            <a:ext cx="10972800" cy="4458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</a:defRPr>
            </a:lvl1pPr>
            <a:lvl2pPr marL="914400" lvl="1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–"/>
              <a:defRPr sz="2133">
                <a:solidFill>
                  <a:schemeClr val="dk1"/>
                </a:solidFill>
              </a:defRPr>
            </a:lvl2pPr>
            <a:lvl3pPr marL="1371600" lvl="2" indent="-347154" algn="l">
              <a:spcBef>
                <a:spcPts val="373"/>
              </a:spcBef>
              <a:spcAft>
                <a:spcPts val="0"/>
              </a:spcAft>
              <a:buClr>
                <a:schemeClr val="dk1"/>
              </a:buClr>
              <a:buSzPts val="1867"/>
              <a:buChar char="•"/>
              <a:defRPr sz="1867">
                <a:solidFill>
                  <a:schemeClr val="dk1"/>
                </a:solidFill>
              </a:defRPr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solidFill>
                  <a:schemeClr val="dk1"/>
                </a:solidFill>
              </a:defRPr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3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4BD9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7"/>
          <p:cNvSpPr txBox="1">
            <a:spLocks noGrp="1"/>
          </p:cNvSpPr>
          <p:nvPr>
            <p:ph type="body" idx="2"/>
          </p:nvPr>
        </p:nvSpPr>
        <p:spPr>
          <a:xfrm>
            <a:off x="4397326" y="6473952"/>
            <a:ext cx="3397349" cy="14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38CD5"/>
              </a:buClr>
              <a:buSzPts val="933"/>
              <a:buFont typeface="Calibri"/>
              <a:buNone/>
              <a:defRPr sz="933" b="1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2pPr>
            <a:lvl3pPr marL="1371600" lvl="2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3pPr>
            <a:lvl4pPr marL="1828800" lvl="3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4pPr>
            <a:lvl5pPr marL="2286000" lvl="4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Only">
  <p:cSld name="Title and Subtitle 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8"/>
          <p:cNvSpPr txBox="1">
            <a:spLocks noGrp="1"/>
          </p:cNvSpPr>
          <p:nvPr>
            <p:ph type="body" idx="1"/>
          </p:nvPr>
        </p:nvSpPr>
        <p:spPr>
          <a:xfrm>
            <a:off x="4397326" y="6473952"/>
            <a:ext cx="3397349" cy="14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38CD5"/>
              </a:buClr>
              <a:buSzPts val="933"/>
              <a:buFont typeface="Calibri"/>
              <a:buNone/>
              <a:defRPr sz="933" b="1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2pPr>
            <a:lvl3pPr marL="1371600" lvl="2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3pPr>
            <a:lvl4pPr marL="1828800" lvl="3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4pPr>
            <a:lvl5pPr marL="2286000" lvl="4" indent="-228600" algn="l">
              <a:spcBef>
                <a:spcPts val="427"/>
              </a:spcBef>
              <a:spcAft>
                <a:spcPts val="0"/>
              </a:spcAft>
              <a:buClr>
                <a:schemeClr val="accent2"/>
              </a:buClr>
              <a:buSzPts val="2133"/>
              <a:buFont typeface="Roboto Condensed Light"/>
              <a:buNone/>
              <a:defRPr sz="2133">
                <a:solidFill>
                  <a:schemeClr val="accen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38"/>
          <p:cNvSpPr txBox="1">
            <a:spLocks noGrp="1"/>
          </p:cNvSpPr>
          <p:nvPr>
            <p:ph type="title"/>
          </p:nvPr>
        </p:nvSpPr>
        <p:spPr>
          <a:xfrm>
            <a:off x="609600" y="231648"/>
            <a:ext cx="10972800" cy="93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67"/>
              <a:buFont typeface="Roboto Condensed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Subtitle Only">
  <p:cSld name="5_Title and Subtitle 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9"/>
          <p:cNvSpPr txBox="1">
            <a:spLocks noGrp="1"/>
          </p:cNvSpPr>
          <p:nvPr>
            <p:ph type="ftr" idx="11"/>
          </p:nvPr>
        </p:nvSpPr>
        <p:spPr>
          <a:xfrm>
            <a:off x="609604" y="6405340"/>
            <a:ext cx="1395305" cy="28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9"/>
          <p:cNvSpPr txBox="1">
            <a:spLocks noGrp="1"/>
          </p:cNvSpPr>
          <p:nvPr>
            <p:ph type="title"/>
          </p:nvPr>
        </p:nvSpPr>
        <p:spPr>
          <a:xfrm>
            <a:off x="609600" y="231648"/>
            <a:ext cx="10972800" cy="93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67"/>
              <a:buFont typeface="Roboto Condensed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333"/>
              <a:buFont typeface="Roboto Condensed Light"/>
              <a:buNone/>
              <a:defRPr sz="5333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42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1867"/>
              <a:buNone/>
              <a:defRPr sz="186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7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65645" algn="l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Char char="•"/>
              <a:defRPr sz="3733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–"/>
              <a:defRPr sz="3200"/>
            </a:lvl2pPr>
            <a:lvl3pPr marL="1371600" lvl="2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•"/>
              <a:defRPr sz="2667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65645" algn="l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Char char="•"/>
              <a:defRPr sz="3733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–"/>
              <a:defRPr sz="3200"/>
            </a:lvl2pPr>
            <a:lvl3pPr marL="1371600" lvl="2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•"/>
              <a:defRPr sz="2667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>
            <a:spLocks noGrp="1"/>
          </p:cNvSpPr>
          <p:nvPr>
            <p:ph type="title"/>
          </p:nvPr>
        </p:nvSpPr>
        <p:spPr>
          <a:xfrm>
            <a:off x="6197600" y="274639"/>
            <a:ext cx="538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200"/>
              <a:buFont typeface="Roboto Condensed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body" idx="1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65645" algn="l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Char char="•"/>
              <a:defRPr sz="3733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–"/>
              <a:defRPr sz="3200"/>
            </a:lvl2pPr>
            <a:lvl3pPr marL="1371600" lvl="2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•"/>
              <a:defRPr sz="2667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body" idx="2"/>
          </p:nvPr>
        </p:nvSpPr>
        <p:spPr>
          <a:xfrm>
            <a:off x="0" y="0"/>
            <a:ext cx="5994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65645" algn="l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Char char="•"/>
              <a:defRPr sz="3733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–"/>
              <a:defRPr sz="3200"/>
            </a:lvl2pPr>
            <a:lvl3pPr marL="1371600" lvl="2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•"/>
              <a:defRPr sz="2667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67"/>
              <a:buFont typeface="Roboto Condensed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9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/>
            </a:lvl1pPr>
            <a:lvl2pPr marL="914400" lvl="1" indent="-228600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3pPr>
            <a:lvl4pPr marL="1828800" lvl="3" indent="-228600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sz="2133" b="1"/>
            </a:lvl4pPr>
            <a:lvl5pPr marL="2286000" lvl="4" indent="-228600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sz="2133" b="1"/>
            </a:lvl5pPr>
            <a:lvl6pPr marL="2743200" lvl="5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–"/>
              <a:defRPr sz="2667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64045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Char char="–"/>
              <a:defRPr sz="2133"/>
            </a:lvl4pPr>
            <a:lvl5pPr marL="2286000" lvl="4" indent="-364045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Char char="»"/>
              <a:defRPr sz="2133"/>
            </a:lvl5pPr>
            <a:lvl6pPr marL="2743200" lvl="5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6pPr>
            <a:lvl7pPr marL="3200400" lvl="6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7pPr>
            <a:lvl8pPr marL="3657600" lvl="7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8pPr>
            <a:lvl9pPr marL="4114800" lvl="8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body" idx="3"/>
          </p:nvPr>
        </p:nvSpPr>
        <p:spPr>
          <a:xfrm>
            <a:off x="6193369" y="1535113"/>
            <a:ext cx="5389033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/>
            </a:lvl1pPr>
            <a:lvl2pPr marL="914400" lvl="1" indent="-228600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3pPr>
            <a:lvl4pPr marL="1828800" lvl="3" indent="-228600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sz="2133" b="1"/>
            </a:lvl4pPr>
            <a:lvl5pPr marL="2286000" lvl="4" indent="-228600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sz="2133" b="1"/>
            </a:lvl5pPr>
            <a:lvl6pPr marL="2743200" lvl="5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body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–"/>
              <a:defRPr sz="2667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64045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Char char="–"/>
              <a:defRPr sz="2133"/>
            </a:lvl4pPr>
            <a:lvl5pPr marL="2286000" lvl="4" indent="-364045" algn="l">
              <a:spcBef>
                <a:spcPts val="427"/>
              </a:spcBef>
              <a:spcAft>
                <a:spcPts val="0"/>
              </a:spcAft>
              <a:buClr>
                <a:schemeClr val="lt1"/>
              </a:buClr>
              <a:buSzPts val="2133"/>
              <a:buChar char="»"/>
              <a:defRPr sz="2133"/>
            </a:lvl5pPr>
            <a:lvl6pPr marL="2743200" lvl="5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6pPr>
            <a:lvl7pPr marL="3200400" lvl="6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7pPr>
            <a:lvl8pPr marL="3657600" lvl="7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8pPr>
            <a:lvl9pPr marL="4114800" lvl="8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9pPr>
          </a:lstStyle>
          <a:p>
            <a:endParaRPr/>
          </a:p>
        </p:txBody>
      </p:sp>
      <p:sp>
        <p:nvSpPr>
          <p:cNvPr id="54" name="Google Shape;54;p2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0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1"/>
          <p:cNvSpPr txBox="1"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667"/>
              <a:buFont typeface="Roboto Condensed Light"/>
              <a:buNone/>
              <a:defRPr sz="2667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1"/>
          <p:cNvSpPr txBox="1">
            <a:spLocks noGrp="1"/>
          </p:cNvSpPr>
          <p:nvPr>
            <p:ph type="body" idx="1"/>
          </p:nvPr>
        </p:nvSpPr>
        <p:spPr>
          <a:xfrm>
            <a:off x="4766733" y="273052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99554" algn="l">
              <a:spcBef>
                <a:spcPts val="853"/>
              </a:spcBef>
              <a:spcAft>
                <a:spcPts val="0"/>
              </a:spcAft>
              <a:buClr>
                <a:schemeClr val="lt1"/>
              </a:buClr>
              <a:buSzPts val="4267"/>
              <a:buChar char="•"/>
              <a:defRPr sz="4267"/>
            </a:lvl1pPr>
            <a:lvl2pPr marL="914400" lvl="1" indent="-465645" algn="l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Char char="–"/>
              <a:defRPr sz="3733"/>
            </a:lvl2pPr>
            <a:lvl3pPr marL="1371600" lvl="2" indent="-431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3pPr>
            <a:lvl4pPr marL="1828800" lvl="3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–"/>
              <a:defRPr sz="2667"/>
            </a:lvl4pPr>
            <a:lvl5pPr marL="2286000" lvl="4" indent="-397954" algn="l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Char char="»"/>
              <a:defRPr sz="2667"/>
            </a:lvl5pPr>
            <a:lvl6pPr marL="2743200" lvl="5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6pPr>
            <a:lvl7pPr marL="3200400" lvl="6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7pPr>
            <a:lvl8pPr marL="3657600" lvl="7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8pPr>
            <a:lvl9pPr marL="4114800" lvl="8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9pPr>
          </a:lstStyle>
          <a:p>
            <a:endParaRPr/>
          </a:p>
        </p:txBody>
      </p:sp>
      <p:sp>
        <p:nvSpPr>
          <p:cNvPr id="65" name="Google Shape;65;p31"/>
          <p:cNvSpPr txBox="1">
            <a:spLocks noGrp="1"/>
          </p:cNvSpPr>
          <p:nvPr>
            <p:ph type="body" idx="2"/>
          </p:nvPr>
        </p:nvSpPr>
        <p:spPr>
          <a:xfrm>
            <a:off x="609602" y="1435102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73"/>
              </a:spcBef>
              <a:spcAft>
                <a:spcPts val="0"/>
              </a:spcAft>
              <a:buClr>
                <a:schemeClr val="lt1"/>
              </a:buClr>
              <a:buSzPts val="1867"/>
              <a:buNone/>
              <a:defRPr sz="1867"/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2pPr>
            <a:lvl3pPr marL="1371600" lvl="2" indent="-228600" algn="l">
              <a:spcBef>
                <a:spcPts val="267"/>
              </a:spcBef>
              <a:spcAft>
                <a:spcPts val="0"/>
              </a:spcAft>
              <a:buClr>
                <a:schemeClr val="lt1"/>
              </a:buClr>
              <a:buSzPts val="1333"/>
              <a:buNone/>
              <a:defRPr sz="1333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43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/>
          <p:nvPr/>
        </p:nvSpPr>
        <p:spPr>
          <a:xfrm>
            <a:off x="0" y="6513430"/>
            <a:ext cx="12192000" cy="344569"/>
          </a:xfrm>
          <a:prstGeom prst="rect">
            <a:avLst/>
          </a:prstGeom>
          <a:solidFill>
            <a:srgbClr val="173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22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67"/>
              <a:buFont typeface="Roboto Condensed Light"/>
              <a:buNone/>
              <a:defRPr sz="5867" b="0" i="0" u="none" strike="noStrike" cap="none">
                <a:solidFill>
                  <a:srgbClr val="00B0F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99554" algn="l" rtl="0">
              <a:spcBef>
                <a:spcPts val="853"/>
              </a:spcBef>
              <a:spcAft>
                <a:spcPts val="0"/>
              </a:spcAft>
              <a:buClr>
                <a:schemeClr val="lt1"/>
              </a:buClr>
              <a:buSzPts val="4267"/>
              <a:buFont typeface="Arial"/>
              <a:buChar char="•"/>
              <a:defRPr sz="4267" b="0" i="0" u="none" strike="noStrike" cap="non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465645" algn="l" rtl="0">
              <a:spcBef>
                <a:spcPts val="747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Char char="–"/>
              <a:defRPr sz="3733" b="0" i="0" u="none" strike="noStrike" cap="non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97954" algn="l" rtl="0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Font typeface="Arial"/>
              <a:buChar char="–"/>
              <a:defRPr sz="2667" b="0" i="0" u="none" strike="noStrike" cap="non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97954" algn="l" rtl="0"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2667"/>
              <a:buFont typeface="Arial"/>
              <a:buChar char="»"/>
              <a:defRPr sz="2667" b="0" i="0" u="none" strike="noStrike" cap="non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1" name="Google Shape;11;p22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0254017" y="6429991"/>
            <a:ext cx="1828800" cy="62572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gif"/><Relationship Id="rId4" Type="http://schemas.openxmlformats.org/officeDocument/2006/relationships/image" Target="../media/image9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Project AEDES Enhancement</a:t>
            </a:r>
            <a:endParaRPr/>
          </a:p>
        </p:txBody>
      </p:sp>
      <p:sp>
        <p:nvSpPr>
          <p:cNvPr id="112" name="Google Shape;112;p1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200"/>
              <a:buNone/>
            </a:pPr>
            <a:r>
              <a:rPr lang="en-US"/>
              <a:t>CirroLytix Research Services</a:t>
            </a:r>
            <a:endParaRPr/>
          </a:p>
          <a:p>
            <a:pPr marL="0" lvl="0" indent="0" algn="ctr" rtl="0">
              <a:spcBef>
                <a:spcPts val="840"/>
              </a:spcBef>
              <a:spcAft>
                <a:spcPts val="0"/>
              </a:spcAft>
              <a:buClr>
                <a:srgbClr val="888888"/>
              </a:buClr>
              <a:buSzPts val="4200"/>
              <a:buNone/>
            </a:pPr>
            <a:r>
              <a:rPr lang="en-US"/>
              <a:t>October 2021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/>
          <p:nvPr/>
        </p:nvSpPr>
        <p:spPr>
          <a:xfrm>
            <a:off x="1047450" y="425993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Sentinel 2</a:t>
            </a:r>
            <a:endParaRPr/>
          </a:p>
        </p:txBody>
      </p:sp>
      <p:sp>
        <p:nvSpPr>
          <p:cNvPr id="187" name="Google Shape;187;p10"/>
          <p:cNvSpPr/>
          <p:nvPr/>
        </p:nvSpPr>
        <p:spPr>
          <a:xfrm>
            <a:off x="1047449" y="1089780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Landsat 8</a:t>
            </a:r>
            <a:endParaRPr/>
          </a:p>
        </p:txBody>
      </p:sp>
      <p:sp>
        <p:nvSpPr>
          <p:cNvPr id="188" name="Google Shape;188;p10"/>
          <p:cNvSpPr/>
          <p:nvPr/>
        </p:nvSpPr>
        <p:spPr>
          <a:xfrm>
            <a:off x="1047449" y="2300274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DOST-PAGASA</a:t>
            </a:r>
            <a:endParaRPr/>
          </a:p>
        </p:txBody>
      </p:sp>
      <p:sp>
        <p:nvSpPr>
          <p:cNvPr id="189" name="Google Shape;189;p10"/>
          <p:cNvSpPr/>
          <p:nvPr/>
        </p:nvSpPr>
        <p:spPr>
          <a:xfrm>
            <a:off x="1047449" y="3604259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Google Trends</a:t>
            </a:r>
            <a:endParaRPr/>
          </a:p>
        </p:txBody>
      </p:sp>
      <p:sp>
        <p:nvSpPr>
          <p:cNvPr id="190" name="Google Shape;190;p10"/>
          <p:cNvSpPr/>
          <p:nvPr/>
        </p:nvSpPr>
        <p:spPr>
          <a:xfrm>
            <a:off x="3028650" y="425993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NDWI</a:t>
            </a:r>
            <a:endParaRPr/>
          </a:p>
        </p:txBody>
      </p:sp>
      <p:sp>
        <p:nvSpPr>
          <p:cNvPr id="191" name="Google Shape;191;p10"/>
          <p:cNvSpPr/>
          <p:nvPr/>
        </p:nvSpPr>
        <p:spPr>
          <a:xfrm>
            <a:off x="3028649" y="899159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FAPAR</a:t>
            </a:r>
            <a:endParaRPr/>
          </a:p>
        </p:txBody>
      </p:sp>
      <p:sp>
        <p:nvSpPr>
          <p:cNvPr id="192" name="Google Shape;192;p10"/>
          <p:cNvSpPr/>
          <p:nvPr/>
        </p:nvSpPr>
        <p:spPr>
          <a:xfrm>
            <a:off x="3028650" y="1895325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Avg Temp</a:t>
            </a:r>
            <a:endParaRPr/>
          </a:p>
        </p:txBody>
      </p:sp>
      <p:sp>
        <p:nvSpPr>
          <p:cNvPr id="193" name="Google Shape;193;p10"/>
          <p:cNvSpPr/>
          <p:nvPr/>
        </p:nvSpPr>
        <p:spPr>
          <a:xfrm>
            <a:off x="3028649" y="2559112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Avg Precipitation</a:t>
            </a:r>
            <a:endParaRPr/>
          </a:p>
        </p:txBody>
      </p:sp>
      <p:sp>
        <p:nvSpPr>
          <p:cNvPr id="194" name="Google Shape;194;p10"/>
          <p:cNvSpPr/>
          <p:nvPr/>
        </p:nvSpPr>
        <p:spPr>
          <a:xfrm>
            <a:off x="3028650" y="3356547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</a:t>
            </a:r>
            <a:endParaRPr/>
          </a:p>
        </p:txBody>
      </p:sp>
      <p:sp>
        <p:nvSpPr>
          <p:cNvPr id="195" name="Google Shape;195;p10"/>
          <p:cNvSpPr/>
          <p:nvPr/>
        </p:nvSpPr>
        <p:spPr>
          <a:xfrm>
            <a:off x="3028649" y="3840356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symptoms</a:t>
            </a:r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3028649" y="4324165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medicine</a:t>
            </a:r>
            <a:endParaRPr/>
          </a:p>
        </p:txBody>
      </p:sp>
      <p:sp>
        <p:nvSpPr>
          <p:cNvPr id="197" name="Google Shape;197;p10"/>
          <p:cNvSpPr/>
          <p:nvPr/>
        </p:nvSpPr>
        <p:spPr>
          <a:xfrm>
            <a:off x="3028649" y="4807974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cure</a:t>
            </a:r>
            <a:endParaRPr/>
          </a:p>
        </p:txBody>
      </p:sp>
      <p:sp>
        <p:nvSpPr>
          <p:cNvPr id="198" name="Google Shape;198;p10"/>
          <p:cNvSpPr/>
          <p:nvPr/>
        </p:nvSpPr>
        <p:spPr>
          <a:xfrm>
            <a:off x="3021392" y="1370873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NDVI</a:t>
            </a:r>
            <a:endParaRPr/>
          </a:p>
        </p:txBody>
      </p:sp>
      <p:sp>
        <p:nvSpPr>
          <p:cNvPr id="199" name="Google Shape;199;p10"/>
          <p:cNvSpPr/>
          <p:nvPr/>
        </p:nvSpPr>
        <p:spPr>
          <a:xfrm>
            <a:off x="1047449" y="5793497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DOH</a:t>
            </a:r>
            <a:endParaRPr/>
          </a:p>
        </p:txBody>
      </p:sp>
      <p:sp>
        <p:nvSpPr>
          <p:cNvPr id="200" name="Google Shape;200;p10"/>
          <p:cNvSpPr/>
          <p:nvPr/>
        </p:nvSpPr>
        <p:spPr>
          <a:xfrm>
            <a:off x="3021392" y="5692379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case counts</a:t>
            </a:r>
            <a:endParaRPr/>
          </a:p>
        </p:txBody>
      </p:sp>
      <p:sp>
        <p:nvSpPr>
          <p:cNvPr id="201" name="Google Shape;201;p10"/>
          <p:cNvSpPr/>
          <p:nvPr/>
        </p:nvSpPr>
        <p:spPr>
          <a:xfrm>
            <a:off x="3021392" y="6176188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deaths</a:t>
            </a:r>
            <a:endParaRPr/>
          </a:p>
        </p:txBody>
      </p:sp>
      <p:sp>
        <p:nvSpPr>
          <p:cNvPr id="202" name="Google Shape;202;p10"/>
          <p:cNvSpPr/>
          <p:nvPr/>
        </p:nvSpPr>
        <p:spPr>
          <a:xfrm>
            <a:off x="5510593" y="781110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97480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QGIS</a:t>
            </a:r>
            <a:endParaRPr/>
          </a:p>
        </p:txBody>
      </p:sp>
      <p:sp>
        <p:nvSpPr>
          <p:cNvPr id="203" name="Google Shape;203;p10"/>
          <p:cNvSpPr/>
          <p:nvPr/>
        </p:nvSpPr>
        <p:spPr>
          <a:xfrm>
            <a:off x="5510593" y="3616594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953734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Jupyter</a:t>
            </a:r>
            <a:endParaRPr sz="14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04" name="Google Shape;204;p10"/>
          <p:cNvCxnSpPr>
            <a:stCxn id="186" idx="3"/>
            <a:endCxn id="191" idx="1"/>
          </p:cNvCxnSpPr>
          <p:nvPr/>
        </p:nvCxnSpPr>
        <p:spPr>
          <a:xfrm>
            <a:off x="2148116" y="684831"/>
            <a:ext cx="880500" cy="391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05" name="Google Shape;205;p10"/>
          <p:cNvCxnSpPr>
            <a:stCxn id="186" idx="3"/>
            <a:endCxn id="198" idx="1"/>
          </p:cNvCxnSpPr>
          <p:nvPr/>
        </p:nvCxnSpPr>
        <p:spPr>
          <a:xfrm>
            <a:off x="2148116" y="684831"/>
            <a:ext cx="873300" cy="863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06" name="Google Shape;206;p10"/>
          <p:cNvCxnSpPr>
            <a:stCxn id="187" idx="3"/>
            <a:endCxn id="190" idx="1"/>
          </p:cNvCxnSpPr>
          <p:nvPr/>
        </p:nvCxnSpPr>
        <p:spPr>
          <a:xfrm rot="10800000" flipH="1">
            <a:off x="2148115" y="603418"/>
            <a:ext cx="880500" cy="745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07" name="Google Shape;207;p10"/>
          <p:cNvCxnSpPr>
            <a:stCxn id="188" idx="3"/>
            <a:endCxn id="192" idx="1"/>
          </p:cNvCxnSpPr>
          <p:nvPr/>
        </p:nvCxnSpPr>
        <p:spPr>
          <a:xfrm rot="10800000" flipH="1">
            <a:off x="2148115" y="2154112"/>
            <a:ext cx="880500" cy="4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08" name="Google Shape;208;p10"/>
          <p:cNvCxnSpPr>
            <a:stCxn id="188" idx="3"/>
            <a:endCxn id="193" idx="1"/>
          </p:cNvCxnSpPr>
          <p:nvPr/>
        </p:nvCxnSpPr>
        <p:spPr>
          <a:xfrm>
            <a:off x="2148115" y="2559112"/>
            <a:ext cx="880500" cy="258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09" name="Google Shape;209;p10"/>
          <p:cNvCxnSpPr>
            <a:stCxn id="189" idx="3"/>
            <a:endCxn id="194" idx="1"/>
          </p:cNvCxnSpPr>
          <p:nvPr/>
        </p:nvCxnSpPr>
        <p:spPr>
          <a:xfrm rot="10800000" flipH="1">
            <a:off x="2148115" y="3536397"/>
            <a:ext cx="880500" cy="32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0" name="Google Shape;210;p10"/>
          <p:cNvCxnSpPr>
            <a:stCxn id="189" idx="3"/>
            <a:endCxn id="195" idx="1"/>
          </p:cNvCxnSpPr>
          <p:nvPr/>
        </p:nvCxnSpPr>
        <p:spPr>
          <a:xfrm>
            <a:off x="2148115" y="3863097"/>
            <a:ext cx="880500" cy="1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1" name="Google Shape;211;p10"/>
          <p:cNvCxnSpPr>
            <a:stCxn id="189" idx="3"/>
            <a:endCxn id="196" idx="1"/>
          </p:cNvCxnSpPr>
          <p:nvPr/>
        </p:nvCxnSpPr>
        <p:spPr>
          <a:xfrm>
            <a:off x="2148115" y="3863097"/>
            <a:ext cx="880500" cy="641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2" name="Google Shape;212;p10"/>
          <p:cNvCxnSpPr>
            <a:stCxn id="189" idx="3"/>
            <a:endCxn id="197" idx="1"/>
          </p:cNvCxnSpPr>
          <p:nvPr/>
        </p:nvCxnSpPr>
        <p:spPr>
          <a:xfrm>
            <a:off x="2148115" y="3863097"/>
            <a:ext cx="880500" cy="112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3" name="Google Shape;213;p10"/>
          <p:cNvCxnSpPr>
            <a:stCxn id="199" idx="3"/>
            <a:endCxn id="200" idx="1"/>
          </p:cNvCxnSpPr>
          <p:nvPr/>
        </p:nvCxnSpPr>
        <p:spPr>
          <a:xfrm rot="10800000" flipH="1">
            <a:off x="2148115" y="5872335"/>
            <a:ext cx="873300" cy="180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4" name="Google Shape;214;p10"/>
          <p:cNvCxnSpPr>
            <a:stCxn id="199" idx="3"/>
            <a:endCxn id="201" idx="1"/>
          </p:cNvCxnSpPr>
          <p:nvPr/>
        </p:nvCxnSpPr>
        <p:spPr>
          <a:xfrm>
            <a:off x="2148115" y="6052335"/>
            <a:ext cx="873300" cy="30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5" name="Google Shape;215;p10"/>
          <p:cNvCxnSpPr>
            <a:stCxn id="190" idx="3"/>
            <a:endCxn id="202" idx="1"/>
          </p:cNvCxnSpPr>
          <p:nvPr/>
        </p:nvCxnSpPr>
        <p:spPr>
          <a:xfrm>
            <a:off x="4129316" y="603552"/>
            <a:ext cx="1381200" cy="436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6" name="Google Shape;216;p10"/>
          <p:cNvCxnSpPr>
            <a:stCxn id="191" idx="3"/>
            <a:endCxn id="202" idx="1"/>
          </p:cNvCxnSpPr>
          <p:nvPr/>
        </p:nvCxnSpPr>
        <p:spPr>
          <a:xfrm rot="10800000" flipH="1">
            <a:off x="4129315" y="1039817"/>
            <a:ext cx="1381200" cy="36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7" name="Google Shape;217;p10"/>
          <p:cNvCxnSpPr>
            <a:stCxn id="198" idx="3"/>
            <a:endCxn id="202" idx="1"/>
          </p:cNvCxnSpPr>
          <p:nvPr/>
        </p:nvCxnSpPr>
        <p:spPr>
          <a:xfrm rot="10800000" flipH="1">
            <a:off x="4122058" y="1039932"/>
            <a:ext cx="1388400" cy="508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8" name="Google Shape;218;p10"/>
          <p:cNvCxnSpPr>
            <a:stCxn id="192" idx="3"/>
            <a:endCxn id="203" idx="0"/>
          </p:cNvCxnSpPr>
          <p:nvPr/>
        </p:nvCxnSpPr>
        <p:spPr>
          <a:xfrm>
            <a:off x="4129316" y="2154163"/>
            <a:ext cx="1931700" cy="14625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19" name="Google Shape;219;p10"/>
          <p:cNvCxnSpPr>
            <a:stCxn id="193" idx="3"/>
            <a:endCxn id="203" idx="0"/>
          </p:cNvCxnSpPr>
          <p:nvPr/>
        </p:nvCxnSpPr>
        <p:spPr>
          <a:xfrm>
            <a:off x="4129315" y="2817950"/>
            <a:ext cx="1931700" cy="7986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0" name="Google Shape;220;p10"/>
          <p:cNvCxnSpPr>
            <a:stCxn id="194" idx="3"/>
            <a:endCxn id="203" idx="1"/>
          </p:cNvCxnSpPr>
          <p:nvPr/>
        </p:nvCxnSpPr>
        <p:spPr>
          <a:xfrm>
            <a:off x="4129316" y="3536525"/>
            <a:ext cx="1381200" cy="339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1" name="Google Shape;221;p10"/>
          <p:cNvCxnSpPr>
            <a:stCxn id="195" idx="3"/>
            <a:endCxn id="203" idx="1"/>
          </p:cNvCxnSpPr>
          <p:nvPr/>
        </p:nvCxnSpPr>
        <p:spPr>
          <a:xfrm rot="10800000" flipH="1">
            <a:off x="4129315" y="3875434"/>
            <a:ext cx="1381200" cy="144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2" name="Google Shape;222;p10"/>
          <p:cNvCxnSpPr>
            <a:stCxn id="196" idx="3"/>
            <a:endCxn id="203" idx="1"/>
          </p:cNvCxnSpPr>
          <p:nvPr/>
        </p:nvCxnSpPr>
        <p:spPr>
          <a:xfrm rot="10800000" flipH="1">
            <a:off x="4129315" y="3875343"/>
            <a:ext cx="1381200" cy="628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3" name="Google Shape;223;p10"/>
          <p:cNvCxnSpPr>
            <a:stCxn id="197" idx="3"/>
            <a:endCxn id="203" idx="1"/>
          </p:cNvCxnSpPr>
          <p:nvPr/>
        </p:nvCxnSpPr>
        <p:spPr>
          <a:xfrm rot="10800000" flipH="1">
            <a:off x="4129315" y="3875552"/>
            <a:ext cx="1381200" cy="111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4" name="Google Shape;224;p10"/>
          <p:cNvCxnSpPr>
            <a:stCxn id="200" idx="3"/>
            <a:endCxn id="203" idx="2"/>
          </p:cNvCxnSpPr>
          <p:nvPr/>
        </p:nvCxnSpPr>
        <p:spPr>
          <a:xfrm rot="10800000" flipH="1">
            <a:off x="4122058" y="4134157"/>
            <a:ext cx="1938900" cy="17382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25" name="Google Shape;225;p10"/>
          <p:cNvCxnSpPr>
            <a:stCxn id="201" idx="3"/>
            <a:endCxn id="203" idx="2"/>
          </p:cNvCxnSpPr>
          <p:nvPr/>
        </p:nvCxnSpPr>
        <p:spPr>
          <a:xfrm rot="10800000" flipH="1">
            <a:off x="4122058" y="4134366"/>
            <a:ext cx="1938900" cy="2221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26" name="Google Shape;226;p10"/>
          <p:cNvSpPr/>
          <p:nvPr/>
        </p:nvSpPr>
        <p:spPr>
          <a:xfrm>
            <a:off x="7992536" y="776514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Hotspots</a:t>
            </a:r>
            <a:endParaRPr/>
          </a:p>
        </p:txBody>
      </p:sp>
      <p:sp>
        <p:nvSpPr>
          <p:cNvPr id="227" name="Google Shape;227;p10"/>
          <p:cNvSpPr/>
          <p:nvPr/>
        </p:nvSpPr>
        <p:spPr>
          <a:xfrm>
            <a:off x="7992536" y="2144246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Nowcast</a:t>
            </a:r>
            <a:endParaRPr sz="14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28" name="Google Shape;228;p10"/>
          <p:cNvCxnSpPr>
            <a:stCxn id="202" idx="3"/>
            <a:endCxn id="226" idx="1"/>
          </p:cNvCxnSpPr>
          <p:nvPr/>
        </p:nvCxnSpPr>
        <p:spPr>
          <a:xfrm rot="10800000" flipH="1">
            <a:off x="6611259" y="1035448"/>
            <a:ext cx="1381200" cy="450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29" name="Google Shape;229;p10"/>
          <p:cNvSpPr/>
          <p:nvPr/>
        </p:nvSpPr>
        <p:spPr>
          <a:xfrm>
            <a:off x="10322079" y="2144246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 Portal</a:t>
            </a:r>
            <a:endParaRPr/>
          </a:p>
        </p:txBody>
      </p:sp>
      <p:cxnSp>
        <p:nvCxnSpPr>
          <p:cNvPr id="230" name="Google Shape;230;p10"/>
          <p:cNvCxnSpPr>
            <a:stCxn id="226" idx="3"/>
            <a:endCxn id="229" idx="0"/>
          </p:cNvCxnSpPr>
          <p:nvPr/>
        </p:nvCxnSpPr>
        <p:spPr>
          <a:xfrm>
            <a:off x="9093202" y="1035352"/>
            <a:ext cx="1779300" cy="1108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31" name="Google Shape;231;p10"/>
          <p:cNvCxnSpPr>
            <a:stCxn id="227" idx="3"/>
            <a:endCxn id="229" idx="1"/>
          </p:cNvCxnSpPr>
          <p:nvPr/>
        </p:nvCxnSpPr>
        <p:spPr>
          <a:xfrm>
            <a:off x="9093202" y="2403084"/>
            <a:ext cx="1228800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32" name="Google Shape;232;p10"/>
          <p:cNvCxnSpPr>
            <a:stCxn id="203" idx="3"/>
            <a:endCxn id="227" idx="1"/>
          </p:cNvCxnSpPr>
          <p:nvPr/>
        </p:nvCxnSpPr>
        <p:spPr>
          <a:xfrm rot="10800000" flipH="1">
            <a:off x="6611259" y="2403032"/>
            <a:ext cx="1381200" cy="147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33" name="Google Shape;233;p10"/>
          <p:cNvSpPr txBox="1"/>
          <p:nvPr/>
        </p:nvSpPr>
        <p:spPr>
          <a:xfrm>
            <a:off x="7311573" y="3225742"/>
            <a:ext cx="136192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Linear Modeling</a:t>
            </a:r>
            <a:endParaRPr/>
          </a:p>
        </p:txBody>
      </p:sp>
      <p:sp>
        <p:nvSpPr>
          <p:cNvPr id="234" name="Google Shape;234;p10"/>
          <p:cNvSpPr txBox="1"/>
          <p:nvPr/>
        </p:nvSpPr>
        <p:spPr>
          <a:xfrm>
            <a:off x="6784827" y="775128"/>
            <a:ext cx="136192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GPS Lat-Long</a:t>
            </a:r>
            <a:endParaRPr/>
          </a:p>
        </p:txBody>
      </p:sp>
      <p:sp>
        <p:nvSpPr>
          <p:cNvPr id="235" name="Google Shape;235;p10"/>
          <p:cNvSpPr txBox="1"/>
          <p:nvPr/>
        </p:nvSpPr>
        <p:spPr>
          <a:xfrm>
            <a:off x="7199086" y="5872357"/>
            <a:ext cx="42236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High-level Architecture v 1.0 – 2.0</a:t>
            </a:r>
            <a:endParaRPr/>
          </a:p>
        </p:txBody>
      </p:sp>
      <p:sp>
        <p:nvSpPr>
          <p:cNvPr id="236" name="Google Shape;236;p10"/>
          <p:cNvSpPr/>
          <p:nvPr/>
        </p:nvSpPr>
        <p:spPr>
          <a:xfrm>
            <a:off x="7992536" y="4421016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Alerts</a:t>
            </a:r>
            <a:endParaRPr/>
          </a:p>
        </p:txBody>
      </p:sp>
      <p:cxnSp>
        <p:nvCxnSpPr>
          <p:cNvPr id="237" name="Google Shape;237;p10"/>
          <p:cNvCxnSpPr>
            <a:stCxn id="236" idx="3"/>
            <a:endCxn id="229" idx="2"/>
          </p:cNvCxnSpPr>
          <p:nvPr/>
        </p:nvCxnSpPr>
        <p:spPr>
          <a:xfrm rot="10800000" flipH="1">
            <a:off x="9093202" y="2662054"/>
            <a:ext cx="1779300" cy="2017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38" name="Google Shape;238;p10"/>
          <p:cNvCxnSpPr>
            <a:stCxn id="203" idx="3"/>
            <a:endCxn id="236" idx="1"/>
          </p:cNvCxnSpPr>
          <p:nvPr/>
        </p:nvCxnSpPr>
        <p:spPr>
          <a:xfrm>
            <a:off x="6611259" y="3875432"/>
            <a:ext cx="1381200" cy="804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39" name="Google Shape;239;p10"/>
          <p:cNvSpPr txBox="1"/>
          <p:nvPr/>
        </p:nvSpPr>
        <p:spPr>
          <a:xfrm>
            <a:off x="9793516" y="775128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Mapbox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40" name="Google Shape;240;p10"/>
          <p:cNvSpPr txBox="1"/>
          <p:nvPr/>
        </p:nvSpPr>
        <p:spPr>
          <a:xfrm>
            <a:off x="9793516" y="4373338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Chart JS</a:t>
            </a:r>
            <a:endParaRPr/>
          </a:p>
        </p:txBody>
      </p:sp>
      <p:sp>
        <p:nvSpPr>
          <p:cNvPr id="241" name="Google Shape;241;p10"/>
          <p:cNvSpPr txBox="1"/>
          <p:nvPr/>
        </p:nvSpPr>
        <p:spPr>
          <a:xfrm>
            <a:off x="9168192" y="2099108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Chart JS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1"/>
          <p:cNvSpPr/>
          <p:nvPr/>
        </p:nvSpPr>
        <p:spPr>
          <a:xfrm>
            <a:off x="1047450" y="425993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Sentinel 2</a:t>
            </a:r>
            <a:endParaRPr/>
          </a:p>
        </p:txBody>
      </p:sp>
      <p:sp>
        <p:nvSpPr>
          <p:cNvPr id="247" name="Google Shape;247;p11"/>
          <p:cNvSpPr/>
          <p:nvPr/>
        </p:nvSpPr>
        <p:spPr>
          <a:xfrm>
            <a:off x="1047449" y="1089780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Landsat 8</a:t>
            </a:r>
            <a:endParaRPr/>
          </a:p>
        </p:txBody>
      </p:sp>
      <p:sp>
        <p:nvSpPr>
          <p:cNvPr id="248" name="Google Shape;248;p11"/>
          <p:cNvSpPr/>
          <p:nvPr/>
        </p:nvSpPr>
        <p:spPr>
          <a:xfrm>
            <a:off x="1047449" y="3604259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Google Trends</a:t>
            </a:r>
            <a:endParaRPr/>
          </a:p>
        </p:txBody>
      </p:sp>
      <p:sp>
        <p:nvSpPr>
          <p:cNvPr id="249" name="Google Shape;249;p11"/>
          <p:cNvSpPr/>
          <p:nvPr/>
        </p:nvSpPr>
        <p:spPr>
          <a:xfrm>
            <a:off x="3028650" y="425993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NDWI</a:t>
            </a:r>
            <a:endParaRPr/>
          </a:p>
        </p:txBody>
      </p:sp>
      <p:sp>
        <p:nvSpPr>
          <p:cNvPr id="250" name="Google Shape;250;p11"/>
          <p:cNvSpPr/>
          <p:nvPr/>
        </p:nvSpPr>
        <p:spPr>
          <a:xfrm>
            <a:off x="3028649" y="899159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FAPAR</a:t>
            </a:r>
            <a:endParaRPr/>
          </a:p>
        </p:txBody>
      </p:sp>
      <p:sp>
        <p:nvSpPr>
          <p:cNvPr id="251" name="Google Shape;251;p11"/>
          <p:cNvSpPr/>
          <p:nvPr/>
        </p:nvSpPr>
        <p:spPr>
          <a:xfrm>
            <a:off x="3028650" y="1895325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Avg Temp</a:t>
            </a:r>
            <a:endParaRPr/>
          </a:p>
        </p:txBody>
      </p:sp>
      <p:sp>
        <p:nvSpPr>
          <p:cNvPr id="252" name="Google Shape;252;p11"/>
          <p:cNvSpPr/>
          <p:nvPr/>
        </p:nvSpPr>
        <p:spPr>
          <a:xfrm>
            <a:off x="3028649" y="2559112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Avg Precipitation</a:t>
            </a:r>
            <a:endParaRPr/>
          </a:p>
        </p:txBody>
      </p:sp>
      <p:sp>
        <p:nvSpPr>
          <p:cNvPr id="253" name="Google Shape;253;p11"/>
          <p:cNvSpPr/>
          <p:nvPr/>
        </p:nvSpPr>
        <p:spPr>
          <a:xfrm>
            <a:off x="3028650" y="3356547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</a:t>
            </a:r>
            <a:endParaRPr/>
          </a:p>
        </p:txBody>
      </p:sp>
      <p:sp>
        <p:nvSpPr>
          <p:cNvPr id="254" name="Google Shape;254;p11"/>
          <p:cNvSpPr/>
          <p:nvPr/>
        </p:nvSpPr>
        <p:spPr>
          <a:xfrm>
            <a:off x="3028649" y="3840356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symptoms</a:t>
            </a:r>
            <a:endParaRPr/>
          </a:p>
        </p:txBody>
      </p:sp>
      <p:sp>
        <p:nvSpPr>
          <p:cNvPr id="255" name="Google Shape;255;p11"/>
          <p:cNvSpPr/>
          <p:nvPr/>
        </p:nvSpPr>
        <p:spPr>
          <a:xfrm>
            <a:off x="3028649" y="4324165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medicine</a:t>
            </a:r>
            <a:endParaRPr/>
          </a:p>
        </p:txBody>
      </p:sp>
      <p:sp>
        <p:nvSpPr>
          <p:cNvPr id="256" name="Google Shape;256;p11"/>
          <p:cNvSpPr/>
          <p:nvPr/>
        </p:nvSpPr>
        <p:spPr>
          <a:xfrm>
            <a:off x="3028649" y="4807974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63242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cure</a:t>
            </a:r>
            <a:endParaRPr/>
          </a:p>
        </p:txBody>
      </p:sp>
      <p:sp>
        <p:nvSpPr>
          <p:cNvPr id="257" name="Google Shape;257;p11"/>
          <p:cNvSpPr/>
          <p:nvPr/>
        </p:nvSpPr>
        <p:spPr>
          <a:xfrm>
            <a:off x="3021392" y="1370873"/>
            <a:ext cx="1100666" cy="355117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NDVI</a:t>
            </a:r>
            <a:endParaRPr/>
          </a:p>
        </p:txBody>
      </p:sp>
      <p:sp>
        <p:nvSpPr>
          <p:cNvPr id="258" name="Google Shape;258;p11"/>
          <p:cNvSpPr/>
          <p:nvPr/>
        </p:nvSpPr>
        <p:spPr>
          <a:xfrm>
            <a:off x="1047449" y="5793497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DOH</a:t>
            </a:r>
            <a:endParaRPr/>
          </a:p>
        </p:txBody>
      </p:sp>
      <p:sp>
        <p:nvSpPr>
          <p:cNvPr id="259" name="Google Shape;259;p11"/>
          <p:cNvSpPr/>
          <p:nvPr/>
        </p:nvSpPr>
        <p:spPr>
          <a:xfrm>
            <a:off x="3021392" y="5692379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case counts</a:t>
            </a:r>
            <a:endParaRPr/>
          </a:p>
        </p:txBody>
      </p:sp>
      <p:sp>
        <p:nvSpPr>
          <p:cNvPr id="260" name="Google Shape;260;p11"/>
          <p:cNvSpPr/>
          <p:nvPr/>
        </p:nvSpPr>
        <p:spPr>
          <a:xfrm>
            <a:off x="3021392" y="6176188"/>
            <a:ext cx="1100666" cy="359956"/>
          </a:xfrm>
          <a:prstGeom prst="roundRect">
            <a:avLst>
              <a:gd name="adj" fmla="val 16667"/>
            </a:avLst>
          </a:prstGeom>
          <a:solidFill>
            <a:srgbClr val="205867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deaths</a:t>
            </a:r>
            <a:endParaRPr/>
          </a:p>
        </p:txBody>
      </p:sp>
      <p:sp>
        <p:nvSpPr>
          <p:cNvPr id="261" name="Google Shape;261;p11"/>
          <p:cNvSpPr/>
          <p:nvPr/>
        </p:nvSpPr>
        <p:spPr>
          <a:xfrm>
            <a:off x="5510593" y="3616594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API</a:t>
            </a:r>
            <a:endParaRPr/>
          </a:p>
        </p:txBody>
      </p:sp>
      <p:cxnSp>
        <p:nvCxnSpPr>
          <p:cNvPr id="262" name="Google Shape;262;p11"/>
          <p:cNvCxnSpPr>
            <a:stCxn id="246" idx="3"/>
            <a:endCxn id="250" idx="1"/>
          </p:cNvCxnSpPr>
          <p:nvPr/>
        </p:nvCxnSpPr>
        <p:spPr>
          <a:xfrm>
            <a:off x="2148116" y="684831"/>
            <a:ext cx="880500" cy="391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3" name="Google Shape;263;p11"/>
          <p:cNvCxnSpPr>
            <a:stCxn id="246" idx="3"/>
            <a:endCxn id="257" idx="1"/>
          </p:cNvCxnSpPr>
          <p:nvPr/>
        </p:nvCxnSpPr>
        <p:spPr>
          <a:xfrm>
            <a:off x="2148116" y="684831"/>
            <a:ext cx="873300" cy="863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4" name="Google Shape;264;p11"/>
          <p:cNvCxnSpPr>
            <a:stCxn id="247" idx="3"/>
            <a:endCxn id="249" idx="1"/>
          </p:cNvCxnSpPr>
          <p:nvPr/>
        </p:nvCxnSpPr>
        <p:spPr>
          <a:xfrm rot="10800000" flipH="1">
            <a:off x="2148115" y="603418"/>
            <a:ext cx="880500" cy="745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5" name="Google Shape;265;p11"/>
          <p:cNvCxnSpPr>
            <a:stCxn id="247" idx="3"/>
            <a:endCxn id="251" idx="1"/>
          </p:cNvCxnSpPr>
          <p:nvPr/>
        </p:nvCxnSpPr>
        <p:spPr>
          <a:xfrm>
            <a:off x="2148115" y="1348618"/>
            <a:ext cx="880500" cy="80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6" name="Google Shape;266;p11"/>
          <p:cNvCxnSpPr>
            <a:stCxn id="247" idx="3"/>
            <a:endCxn id="252" idx="1"/>
          </p:cNvCxnSpPr>
          <p:nvPr/>
        </p:nvCxnSpPr>
        <p:spPr>
          <a:xfrm>
            <a:off x="2148115" y="1348618"/>
            <a:ext cx="880500" cy="1469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7" name="Google Shape;267;p11"/>
          <p:cNvCxnSpPr>
            <a:stCxn id="248" idx="3"/>
            <a:endCxn id="253" idx="1"/>
          </p:cNvCxnSpPr>
          <p:nvPr/>
        </p:nvCxnSpPr>
        <p:spPr>
          <a:xfrm rot="10800000" flipH="1">
            <a:off x="2148115" y="3536397"/>
            <a:ext cx="880500" cy="32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8" name="Google Shape;268;p11"/>
          <p:cNvCxnSpPr>
            <a:stCxn id="248" idx="3"/>
            <a:endCxn id="254" idx="1"/>
          </p:cNvCxnSpPr>
          <p:nvPr/>
        </p:nvCxnSpPr>
        <p:spPr>
          <a:xfrm>
            <a:off x="2148115" y="3863097"/>
            <a:ext cx="880500" cy="1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11"/>
          <p:cNvCxnSpPr>
            <a:stCxn id="248" idx="3"/>
            <a:endCxn id="255" idx="1"/>
          </p:cNvCxnSpPr>
          <p:nvPr/>
        </p:nvCxnSpPr>
        <p:spPr>
          <a:xfrm>
            <a:off x="2148115" y="3863097"/>
            <a:ext cx="880500" cy="641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11"/>
          <p:cNvCxnSpPr>
            <a:stCxn id="248" idx="3"/>
            <a:endCxn id="256" idx="1"/>
          </p:cNvCxnSpPr>
          <p:nvPr/>
        </p:nvCxnSpPr>
        <p:spPr>
          <a:xfrm>
            <a:off x="2148115" y="3863097"/>
            <a:ext cx="880500" cy="112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1" name="Google Shape;271;p11"/>
          <p:cNvCxnSpPr>
            <a:stCxn id="258" idx="3"/>
            <a:endCxn id="259" idx="1"/>
          </p:cNvCxnSpPr>
          <p:nvPr/>
        </p:nvCxnSpPr>
        <p:spPr>
          <a:xfrm rot="10800000" flipH="1">
            <a:off x="2148115" y="5872335"/>
            <a:ext cx="873300" cy="180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2" name="Google Shape;272;p11"/>
          <p:cNvCxnSpPr>
            <a:stCxn id="258" idx="3"/>
            <a:endCxn id="260" idx="1"/>
          </p:cNvCxnSpPr>
          <p:nvPr/>
        </p:nvCxnSpPr>
        <p:spPr>
          <a:xfrm>
            <a:off x="2148115" y="6052335"/>
            <a:ext cx="873300" cy="30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3" name="Google Shape;273;p11"/>
          <p:cNvCxnSpPr>
            <a:stCxn id="249" idx="3"/>
            <a:endCxn id="261" idx="0"/>
          </p:cNvCxnSpPr>
          <p:nvPr/>
        </p:nvCxnSpPr>
        <p:spPr>
          <a:xfrm>
            <a:off x="4129316" y="603552"/>
            <a:ext cx="1931700" cy="30129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4" name="Google Shape;274;p11"/>
          <p:cNvCxnSpPr>
            <a:stCxn id="250" idx="3"/>
            <a:endCxn id="261" idx="0"/>
          </p:cNvCxnSpPr>
          <p:nvPr/>
        </p:nvCxnSpPr>
        <p:spPr>
          <a:xfrm>
            <a:off x="4129315" y="1076717"/>
            <a:ext cx="1931700" cy="2539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5" name="Google Shape;275;p11"/>
          <p:cNvCxnSpPr>
            <a:stCxn id="257" idx="3"/>
            <a:endCxn id="261" idx="0"/>
          </p:cNvCxnSpPr>
          <p:nvPr/>
        </p:nvCxnSpPr>
        <p:spPr>
          <a:xfrm>
            <a:off x="4122058" y="1548432"/>
            <a:ext cx="1938900" cy="20682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6" name="Google Shape;276;p11"/>
          <p:cNvCxnSpPr>
            <a:stCxn id="251" idx="3"/>
            <a:endCxn id="261" idx="0"/>
          </p:cNvCxnSpPr>
          <p:nvPr/>
        </p:nvCxnSpPr>
        <p:spPr>
          <a:xfrm>
            <a:off x="4129316" y="2154163"/>
            <a:ext cx="1931700" cy="14625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7" name="Google Shape;277;p11"/>
          <p:cNvCxnSpPr>
            <a:stCxn id="252" idx="3"/>
            <a:endCxn id="261" idx="0"/>
          </p:cNvCxnSpPr>
          <p:nvPr/>
        </p:nvCxnSpPr>
        <p:spPr>
          <a:xfrm>
            <a:off x="4129315" y="2817950"/>
            <a:ext cx="1931700" cy="7986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8" name="Google Shape;278;p11"/>
          <p:cNvCxnSpPr>
            <a:stCxn id="253" idx="3"/>
            <a:endCxn id="261" idx="1"/>
          </p:cNvCxnSpPr>
          <p:nvPr/>
        </p:nvCxnSpPr>
        <p:spPr>
          <a:xfrm>
            <a:off x="4129316" y="3536525"/>
            <a:ext cx="1381200" cy="339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9" name="Google Shape;279;p11"/>
          <p:cNvCxnSpPr>
            <a:stCxn id="254" idx="3"/>
            <a:endCxn id="261" idx="1"/>
          </p:cNvCxnSpPr>
          <p:nvPr/>
        </p:nvCxnSpPr>
        <p:spPr>
          <a:xfrm rot="10800000" flipH="1">
            <a:off x="4129315" y="3875434"/>
            <a:ext cx="1381200" cy="144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0" name="Google Shape;280;p11"/>
          <p:cNvCxnSpPr>
            <a:stCxn id="255" idx="3"/>
            <a:endCxn id="261" idx="1"/>
          </p:cNvCxnSpPr>
          <p:nvPr/>
        </p:nvCxnSpPr>
        <p:spPr>
          <a:xfrm rot="10800000" flipH="1">
            <a:off x="4129315" y="3875343"/>
            <a:ext cx="1381200" cy="628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1" name="Google Shape;281;p11"/>
          <p:cNvCxnSpPr>
            <a:stCxn id="256" idx="3"/>
            <a:endCxn id="261" idx="1"/>
          </p:cNvCxnSpPr>
          <p:nvPr/>
        </p:nvCxnSpPr>
        <p:spPr>
          <a:xfrm rot="10800000" flipH="1">
            <a:off x="4129315" y="3875552"/>
            <a:ext cx="1381200" cy="111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2" name="Google Shape;282;p11"/>
          <p:cNvCxnSpPr>
            <a:stCxn id="259" idx="3"/>
            <a:endCxn id="261" idx="2"/>
          </p:cNvCxnSpPr>
          <p:nvPr/>
        </p:nvCxnSpPr>
        <p:spPr>
          <a:xfrm rot="10800000" flipH="1">
            <a:off x="4122058" y="4134157"/>
            <a:ext cx="1938900" cy="17382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3" name="Google Shape;283;p11"/>
          <p:cNvCxnSpPr>
            <a:stCxn id="260" idx="3"/>
            <a:endCxn id="261" idx="2"/>
          </p:cNvCxnSpPr>
          <p:nvPr/>
        </p:nvCxnSpPr>
        <p:spPr>
          <a:xfrm rot="10800000" flipH="1">
            <a:off x="4122058" y="4134366"/>
            <a:ext cx="1938900" cy="2221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84" name="Google Shape;284;p11"/>
          <p:cNvSpPr/>
          <p:nvPr/>
        </p:nvSpPr>
        <p:spPr>
          <a:xfrm>
            <a:off x="7992536" y="776514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Hotspots</a:t>
            </a: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7992536" y="4524465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Nowcast</a:t>
            </a:r>
            <a:endParaRPr sz="14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86" name="Google Shape;286;p11"/>
          <p:cNvSpPr/>
          <p:nvPr/>
        </p:nvSpPr>
        <p:spPr>
          <a:xfrm>
            <a:off x="10322079" y="2144246"/>
            <a:ext cx="1100666" cy="51767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 Portal</a:t>
            </a:r>
            <a:endParaRPr/>
          </a:p>
        </p:txBody>
      </p:sp>
      <p:cxnSp>
        <p:nvCxnSpPr>
          <p:cNvPr id="287" name="Google Shape;287;p11"/>
          <p:cNvCxnSpPr>
            <a:stCxn id="284" idx="3"/>
            <a:endCxn id="286" idx="0"/>
          </p:cNvCxnSpPr>
          <p:nvPr/>
        </p:nvCxnSpPr>
        <p:spPr>
          <a:xfrm>
            <a:off x="9093202" y="1035352"/>
            <a:ext cx="1779300" cy="11088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88" name="Google Shape;288;p11"/>
          <p:cNvSpPr/>
          <p:nvPr/>
        </p:nvSpPr>
        <p:spPr>
          <a:xfrm>
            <a:off x="7992536" y="2144246"/>
            <a:ext cx="1100666" cy="517676"/>
          </a:xfrm>
          <a:prstGeom prst="roundRect">
            <a:avLst>
              <a:gd name="adj" fmla="val 16667"/>
            </a:avLst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Risk Mapping</a:t>
            </a:r>
            <a:endParaRPr/>
          </a:p>
        </p:txBody>
      </p:sp>
      <p:cxnSp>
        <p:nvCxnSpPr>
          <p:cNvPr id="289" name="Google Shape;289;p11"/>
          <p:cNvCxnSpPr>
            <a:stCxn id="261" idx="3"/>
            <a:endCxn id="288" idx="1"/>
          </p:cNvCxnSpPr>
          <p:nvPr/>
        </p:nvCxnSpPr>
        <p:spPr>
          <a:xfrm rot="10800000" flipH="1">
            <a:off x="6611259" y="2403032"/>
            <a:ext cx="1381200" cy="147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90" name="Google Shape;290;p11"/>
          <p:cNvCxnSpPr>
            <a:stCxn id="261" idx="3"/>
            <a:endCxn id="285" idx="1"/>
          </p:cNvCxnSpPr>
          <p:nvPr/>
        </p:nvCxnSpPr>
        <p:spPr>
          <a:xfrm>
            <a:off x="6611259" y="3875432"/>
            <a:ext cx="1381200" cy="907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91" name="Google Shape;291;p11"/>
          <p:cNvSpPr txBox="1"/>
          <p:nvPr/>
        </p:nvSpPr>
        <p:spPr>
          <a:xfrm>
            <a:off x="7311573" y="4110640"/>
            <a:ext cx="136192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Linear Modeling</a:t>
            </a:r>
            <a:endParaRPr/>
          </a:p>
        </p:txBody>
      </p:sp>
      <p:sp>
        <p:nvSpPr>
          <p:cNvPr id="292" name="Google Shape;292;p11"/>
          <p:cNvSpPr txBox="1"/>
          <p:nvPr/>
        </p:nvSpPr>
        <p:spPr>
          <a:xfrm>
            <a:off x="7311573" y="2018036"/>
            <a:ext cx="136192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INFORM</a:t>
            </a:r>
            <a:endParaRPr/>
          </a:p>
        </p:txBody>
      </p:sp>
      <p:sp>
        <p:nvSpPr>
          <p:cNvPr id="293" name="Google Shape;293;p11"/>
          <p:cNvSpPr txBox="1"/>
          <p:nvPr/>
        </p:nvSpPr>
        <p:spPr>
          <a:xfrm>
            <a:off x="6889450" y="749969"/>
            <a:ext cx="136192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GPS Lat-Long</a:t>
            </a:r>
            <a:endParaRPr/>
          </a:p>
        </p:txBody>
      </p:sp>
      <p:cxnSp>
        <p:nvCxnSpPr>
          <p:cNvPr id="294" name="Google Shape;294;p11"/>
          <p:cNvCxnSpPr>
            <a:stCxn id="288" idx="3"/>
            <a:endCxn id="286" idx="1"/>
          </p:cNvCxnSpPr>
          <p:nvPr/>
        </p:nvCxnSpPr>
        <p:spPr>
          <a:xfrm>
            <a:off x="9093202" y="2403084"/>
            <a:ext cx="1228800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p11"/>
          <p:cNvCxnSpPr>
            <a:stCxn id="285" idx="3"/>
            <a:endCxn id="286" idx="2"/>
          </p:cNvCxnSpPr>
          <p:nvPr/>
        </p:nvCxnSpPr>
        <p:spPr>
          <a:xfrm rot="10800000" flipH="1">
            <a:off x="9093202" y="2662003"/>
            <a:ext cx="1779300" cy="2121300"/>
          </a:xfrm>
          <a:prstGeom prst="bentConnector2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96" name="Google Shape;296;p11"/>
          <p:cNvSpPr txBox="1"/>
          <p:nvPr/>
        </p:nvSpPr>
        <p:spPr>
          <a:xfrm>
            <a:off x="7199086" y="5872357"/>
            <a:ext cx="42236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High-level Architecture v 3.0</a:t>
            </a:r>
            <a:endParaRPr/>
          </a:p>
        </p:txBody>
      </p:sp>
      <p:cxnSp>
        <p:nvCxnSpPr>
          <p:cNvPr id="297" name="Google Shape;297;p11"/>
          <p:cNvCxnSpPr>
            <a:stCxn id="261" idx="3"/>
            <a:endCxn id="284" idx="1"/>
          </p:cNvCxnSpPr>
          <p:nvPr/>
        </p:nvCxnSpPr>
        <p:spPr>
          <a:xfrm rot="10800000" flipH="1">
            <a:off x="6611259" y="1035332"/>
            <a:ext cx="1381200" cy="28401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98" name="Google Shape;298;p11"/>
          <p:cNvSpPr txBox="1"/>
          <p:nvPr/>
        </p:nvSpPr>
        <p:spPr>
          <a:xfrm>
            <a:off x="9793516" y="775128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Mapbox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99" name="Google Shape;299;p11"/>
          <p:cNvSpPr txBox="1"/>
          <p:nvPr/>
        </p:nvSpPr>
        <p:spPr>
          <a:xfrm>
            <a:off x="9793516" y="4461445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Chart JS</a:t>
            </a:r>
            <a:endParaRPr/>
          </a:p>
        </p:txBody>
      </p:sp>
      <p:sp>
        <p:nvSpPr>
          <p:cNvPr id="300" name="Google Shape;300;p11"/>
          <p:cNvSpPr txBox="1"/>
          <p:nvPr/>
        </p:nvSpPr>
        <p:spPr>
          <a:xfrm>
            <a:off x="9168192" y="2103602"/>
            <a:ext cx="107889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Mapbox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Expanded Satellite Indicators</a:t>
            </a:r>
            <a:endParaRPr/>
          </a:p>
        </p:txBody>
      </p:sp>
      <p:graphicFrame>
        <p:nvGraphicFramePr>
          <p:cNvPr id="306" name="Google Shape;306;p12"/>
          <p:cNvGraphicFramePr/>
          <p:nvPr/>
        </p:nvGraphicFramePr>
        <p:xfrm>
          <a:off x="609600" y="1981200"/>
          <a:ext cx="10972800" cy="2011700"/>
        </p:xfrm>
        <a:graphic>
          <a:graphicData uri="http://schemas.openxmlformats.org/drawingml/2006/table">
            <a:tbl>
              <a:tblPr firstRow="1" bandRow="1">
                <a:noFill/>
                <a:tableStyleId>{67AB989A-145E-4F08-8EB8-A9CFB82FF41F}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Surface Conditions</a:t>
                      </a:r>
                      <a:endParaRPr sz="2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Air Quality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Climate and Hazards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FAPAR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NDWI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NDVI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NDBI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PM2.5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NO2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SO2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CO2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Temperature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Rainfall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Earthquake Zone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Flooding Zone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Interface Improvement</a:t>
            </a:r>
            <a:endParaRPr/>
          </a:p>
        </p:txBody>
      </p:sp>
      <p:pic>
        <p:nvPicPr>
          <p:cNvPr id="312" name="Google Shape;31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28385" y="1362205"/>
            <a:ext cx="4693284" cy="215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8385" y="3981844"/>
            <a:ext cx="4693284" cy="215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4785" y="1362205"/>
            <a:ext cx="4693284" cy="215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3" descr="https://reliefweb.int/sites/reliefweb.int/files/styles/report-large/public/resources-pdf-previews/1557490-HCTT%20Monsoon%20Flood%20Humanitarian%20Response%20Plan%20-%20Monitoring%20Dashboard%20%2822%20February%202021%29.png?itok=PSfjfeml"/>
          <p:cNvPicPr preferRelativeResize="0"/>
          <p:nvPr/>
        </p:nvPicPr>
        <p:blipFill rotWithShape="1">
          <a:blip r:embed="rId6">
            <a:alphaModFix/>
          </a:blip>
          <a:srcRect t="7677" b="55976"/>
          <a:stretch/>
        </p:blipFill>
        <p:spPr>
          <a:xfrm>
            <a:off x="784785" y="3981844"/>
            <a:ext cx="4693284" cy="2159272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3"/>
          <p:cNvSpPr txBox="1"/>
          <p:nvPr/>
        </p:nvSpPr>
        <p:spPr>
          <a:xfrm>
            <a:off x="1920971" y="3519530"/>
            <a:ext cx="24209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Current Dashboard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17" name="Google Shape;317;p13"/>
          <p:cNvSpPr txBox="1"/>
          <p:nvPr/>
        </p:nvSpPr>
        <p:spPr>
          <a:xfrm>
            <a:off x="7864571" y="3519531"/>
            <a:ext cx="24209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INFORM Risk Mapping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18" name="Google Shape;318;p13"/>
          <p:cNvSpPr txBox="1"/>
          <p:nvPr/>
        </p:nvSpPr>
        <p:spPr>
          <a:xfrm>
            <a:off x="7864571" y="6142411"/>
            <a:ext cx="24209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Epidemic Indicators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19" name="Google Shape;319;p13"/>
          <p:cNvSpPr txBox="1"/>
          <p:nvPr/>
        </p:nvSpPr>
        <p:spPr>
          <a:xfrm>
            <a:off x="1920971" y="6141116"/>
            <a:ext cx="24209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Sit-rep and Alerts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4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Digital Syndromic Surveillance</a:t>
            </a:r>
            <a:endParaRPr/>
          </a:p>
        </p:txBody>
      </p:sp>
      <p:pic>
        <p:nvPicPr>
          <p:cNvPr id="325" name="Google Shape;32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2019300"/>
            <a:ext cx="5384800" cy="357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97600" y="2019300"/>
            <a:ext cx="5384800" cy="357638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4"/>
          <p:cNvSpPr txBox="1"/>
          <p:nvPr/>
        </p:nvSpPr>
        <p:spPr>
          <a:xfrm>
            <a:off x="1100252" y="5735968"/>
            <a:ext cx="440349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Google Dengue-related Searches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28" name="Google Shape;328;p14"/>
          <p:cNvSpPr txBox="1"/>
          <p:nvPr/>
        </p:nvSpPr>
        <p:spPr>
          <a:xfrm>
            <a:off x="6688252" y="5760500"/>
            <a:ext cx="440349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cases and Nowcast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Digital Syndromic Surveillance</a:t>
            </a:r>
            <a:endParaRPr/>
          </a:p>
        </p:txBody>
      </p:sp>
      <p:pic>
        <p:nvPicPr>
          <p:cNvPr id="334" name="Google Shape;33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1898784"/>
            <a:ext cx="5278147" cy="320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15"/>
          <p:cNvSpPr txBox="1"/>
          <p:nvPr/>
        </p:nvSpPr>
        <p:spPr>
          <a:xfrm>
            <a:off x="1046925" y="5278768"/>
            <a:ext cx="440349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Correlation of COVID-related Google Searches and COVID cases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36" name="Google Shape;336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6999" y="1898784"/>
            <a:ext cx="5325401" cy="320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5"/>
          <p:cNvSpPr txBox="1"/>
          <p:nvPr/>
        </p:nvSpPr>
        <p:spPr>
          <a:xfrm>
            <a:off x="6717951" y="5278767"/>
            <a:ext cx="440349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Implied COVID cases nowcasted by Google Trends</a:t>
            </a:r>
            <a:endParaRPr sz="11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6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Expanded Disease Use-cases</a:t>
            </a:r>
            <a:endParaRPr/>
          </a:p>
        </p:txBody>
      </p:sp>
      <p:graphicFrame>
        <p:nvGraphicFramePr>
          <p:cNvPr id="343" name="Google Shape;343;p16"/>
          <p:cNvGraphicFramePr/>
          <p:nvPr/>
        </p:nvGraphicFramePr>
        <p:xfrm>
          <a:off x="609600" y="2019300"/>
          <a:ext cx="10972800" cy="2377460"/>
        </p:xfrm>
        <a:graphic>
          <a:graphicData uri="http://schemas.openxmlformats.org/drawingml/2006/table">
            <a:tbl>
              <a:tblPr firstRow="1" bandRow="1">
                <a:noFill/>
                <a:tableStyleId>{67AB989A-145E-4F08-8EB8-A9CFB82FF41F}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Vector Borne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Airborne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Bacterial, Food and Water-borne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Zoonotic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Dengue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Malaria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Chikunggunya</a:t>
                      </a:r>
                      <a:endParaRPr sz="240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Zika</a:t>
                      </a:r>
                      <a:endParaRPr sz="240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COVID-19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TB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Respiratory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Cholera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Tetanus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Rabies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Leptospirosis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8AAE-48D3-4FC8-A95F-AD870931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Consultants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6DD1EA-1CE2-495F-9012-8BC6BB958AB8}"/>
              </a:ext>
            </a:extLst>
          </p:cNvPr>
          <p:cNvSpPr txBox="1"/>
          <p:nvPr/>
        </p:nvSpPr>
        <p:spPr>
          <a:xfrm>
            <a:off x="609600" y="2203940"/>
            <a:ext cx="3166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Emily </a:t>
            </a:r>
            <a:r>
              <a:rPr lang="en-US" sz="4000" dirty="0" err="1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Vizmonte</a:t>
            </a:r>
            <a:endParaRPr lang="en-US" sz="40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E034B2-F4E3-4CCC-9B5D-DBE3D8F56918}"/>
              </a:ext>
            </a:extLst>
          </p:cNvPr>
          <p:cNvSpPr txBox="1"/>
          <p:nvPr/>
        </p:nvSpPr>
        <p:spPr>
          <a:xfrm>
            <a:off x="1072069" y="2843031"/>
            <a:ext cx="22413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Project Manager and 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Tech Lead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2ED2A3-41CA-47B3-B202-078AEEB1E039}"/>
              </a:ext>
            </a:extLst>
          </p:cNvPr>
          <p:cNvSpPr txBox="1"/>
          <p:nvPr/>
        </p:nvSpPr>
        <p:spPr>
          <a:xfrm>
            <a:off x="4702032" y="2223501"/>
            <a:ext cx="27879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Mark Pascual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A2F228-8573-4EE8-A9C0-A7BE6FCBE0B1}"/>
              </a:ext>
            </a:extLst>
          </p:cNvPr>
          <p:cNvSpPr txBox="1"/>
          <p:nvPr/>
        </p:nvSpPr>
        <p:spPr>
          <a:xfrm>
            <a:off x="5329607" y="2862592"/>
            <a:ext cx="15327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Cloud and 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Engineer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B8CAF-974F-4021-8111-1899FA05D835}"/>
              </a:ext>
            </a:extLst>
          </p:cNvPr>
          <p:cNvSpPr txBox="1"/>
          <p:nvPr/>
        </p:nvSpPr>
        <p:spPr>
          <a:xfrm>
            <a:off x="8436996" y="2272735"/>
            <a:ext cx="29225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Xavier </a:t>
            </a:r>
            <a:r>
              <a:rPr lang="en-US" sz="4000" dirty="0" err="1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Puspus</a:t>
            </a:r>
            <a:endParaRPr lang="en-US" sz="40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72D99-0A72-4877-BA62-2C53C8064D2A}"/>
              </a:ext>
            </a:extLst>
          </p:cNvPr>
          <p:cNvSpPr txBox="1"/>
          <p:nvPr/>
        </p:nvSpPr>
        <p:spPr>
          <a:xfrm>
            <a:off x="8949158" y="2911826"/>
            <a:ext cx="18982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Machine Learning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API Management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597B93-37B8-4D6D-AC0A-B0CC8EE4B947}"/>
              </a:ext>
            </a:extLst>
          </p:cNvPr>
          <p:cNvSpPr txBox="1"/>
          <p:nvPr/>
        </p:nvSpPr>
        <p:spPr>
          <a:xfrm>
            <a:off x="4638718" y="5202603"/>
            <a:ext cx="2914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gathering and research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D99819-D2E0-4274-BF63-EE34F0D3DAC8}"/>
              </a:ext>
            </a:extLst>
          </p:cNvPr>
          <p:cNvSpPr txBox="1"/>
          <p:nvPr/>
        </p:nvSpPr>
        <p:spPr>
          <a:xfrm>
            <a:off x="4040794" y="4494717"/>
            <a:ext cx="41104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Researchers/Interns</a:t>
            </a:r>
          </a:p>
        </p:txBody>
      </p:sp>
    </p:spTree>
    <p:extLst>
      <p:ext uri="{BB962C8B-B14F-4D97-AF65-F5344CB8AC3E}">
        <p14:creationId xmlns:p14="http://schemas.microsoft.com/office/powerpoint/2010/main" val="2438960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7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349" name="Google Shape;349;p1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53334" y="1619271"/>
            <a:ext cx="9685331" cy="4647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4F366-1CD2-4EFD-92DC-FCBEA0C06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9BBF8C-2C0C-47CE-A7DC-F3104DAB8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A953ACD-A981-4E21-BE13-9A77F963B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620175"/>
              </p:ext>
            </p:extLst>
          </p:nvPr>
        </p:nvGraphicFramePr>
        <p:xfrm>
          <a:off x="609599" y="1605205"/>
          <a:ext cx="10972800" cy="3421380"/>
        </p:xfrm>
        <a:graphic>
          <a:graphicData uri="http://schemas.openxmlformats.org/drawingml/2006/table">
            <a:tbl>
              <a:tblPr firstRow="1" bandRow="1">
                <a:tableStyleId>{67AB989A-145E-4F08-8EB8-A9CFB82FF41F}</a:tableStyleId>
              </a:tblPr>
              <a:tblGrid>
                <a:gridCol w="2872155">
                  <a:extLst>
                    <a:ext uri="{9D8B030D-6E8A-4147-A177-3AD203B41FA5}">
                      <a16:colId xmlns:a16="http://schemas.microsoft.com/office/drawing/2014/main" val="3992647396"/>
                    </a:ext>
                  </a:extLst>
                </a:gridCol>
                <a:gridCol w="8100645">
                  <a:extLst>
                    <a:ext uri="{9D8B030D-6E8A-4147-A177-3AD203B41FA5}">
                      <a16:colId xmlns:a16="http://schemas.microsoft.com/office/drawing/2014/main" val="835187129"/>
                    </a:ext>
                  </a:extLst>
                </a:gridCol>
              </a:tblGrid>
              <a:tr h="434182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222336"/>
                  </a:ext>
                </a:extLst>
              </a:tr>
              <a:tr h="434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Product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Project AEDES - Social Trends, Dengue Trends, Dengue Risk Indices and Mapping (1)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2478817"/>
                  </a:ext>
                </a:extLst>
              </a:tr>
              <a:tr h="434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Publications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Research Paper (2)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20720233"/>
                  </a:ext>
                </a:extLst>
              </a:tr>
              <a:tr h="434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Publications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Policy Paper (1)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61433993"/>
                  </a:ext>
                </a:extLst>
              </a:tr>
              <a:tr h="434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People Services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Training for Researchers and Health Units (3)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17486228"/>
                  </a:ext>
                </a:extLst>
              </a:tr>
              <a:tr h="434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Partnerships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LGUs (2)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70757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990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18" name="Google Shape;118;p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189" lvl="0" indent="-45718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Current state and use-cases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Feedback on prototype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Areas of enhancement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Team composition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D5E8-37D2-4C2F-A727-14CBFEB21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 of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FFD06-D796-46C2-8AE5-95C972B7E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9DBE0FC-EAD4-4D88-8924-96E31B46A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370874"/>
              </p:ext>
            </p:extLst>
          </p:nvPr>
        </p:nvGraphicFramePr>
        <p:xfrm>
          <a:off x="609600" y="1632439"/>
          <a:ext cx="10972800" cy="4937760"/>
        </p:xfrm>
        <a:graphic>
          <a:graphicData uri="http://schemas.openxmlformats.org/drawingml/2006/table">
            <a:tbl>
              <a:tblPr firstRow="1" bandRow="1">
                <a:tableStyleId>{67AB989A-145E-4F08-8EB8-A9CFB82FF41F}</a:tableStyleId>
              </a:tblPr>
              <a:tblGrid>
                <a:gridCol w="2508738">
                  <a:extLst>
                    <a:ext uri="{9D8B030D-6E8A-4147-A177-3AD203B41FA5}">
                      <a16:colId xmlns:a16="http://schemas.microsoft.com/office/drawing/2014/main" val="4110070423"/>
                    </a:ext>
                  </a:extLst>
                </a:gridCol>
                <a:gridCol w="8464062">
                  <a:extLst>
                    <a:ext uri="{9D8B030D-6E8A-4147-A177-3AD203B41FA5}">
                      <a16:colId xmlns:a16="http://schemas.microsoft.com/office/drawing/2014/main" val="2954932827"/>
                    </a:ext>
                  </a:extLst>
                </a:gridCol>
              </a:tblGrid>
              <a:tr h="37220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Dates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Milestone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395911"/>
                  </a:ext>
                </a:extLst>
              </a:tr>
              <a:tr h="37220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Jan 3</a:t>
                      </a:r>
                      <a:r>
                        <a:rPr lang="en-US" sz="1400" baseline="300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rd</a:t>
                      </a:r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Inception Report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1)	Workplan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2)	Report on the proposed environment set up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3)	Review of open-source regional search trends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4)	Data management and data preparation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5)	Assessment of Project </a:t>
                      </a:r>
                      <a:r>
                        <a:rPr lang="en-US" sz="1400" dirty="0" err="1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AeDES</a:t>
                      </a:r>
                      <a:endParaRPr lang="en-US" sz="1400" dirty="0">
                        <a:latin typeface="Roboto Condensed Light" panose="02000000000000000000" pitchFamily="2" charset="0"/>
                        <a:ea typeface="Roboto Condensed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968857"/>
                  </a:ext>
                </a:extLst>
              </a:tr>
              <a:tr h="37220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Mar 4</a:t>
                      </a:r>
                      <a:r>
                        <a:rPr lang="en-US" sz="1400" baseline="300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th</a:t>
                      </a:r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Midterm Report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1)Reports on the following: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	- Risk Inform model integration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	- Data analysis time series/social listening risk mapping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	- Dengue Risk mapping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2) UI/UX mockups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3) Update on application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094307"/>
                  </a:ext>
                </a:extLst>
              </a:tr>
              <a:tr h="37220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April 2</a:t>
                      </a:r>
                      <a:r>
                        <a:rPr lang="en-US" sz="1400" baseline="300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nd</a:t>
                      </a:r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 Week</a:t>
                      </a:r>
                    </a:p>
                    <a:p>
                      <a:endParaRPr lang="en-US" sz="1400" dirty="0">
                        <a:latin typeface="Roboto Condensed Light" panose="02000000000000000000" pitchFamily="2" charset="0"/>
                        <a:ea typeface="Roboto Condensed Light" panose="02000000000000000000" pitchFamily="2" charset="0"/>
                      </a:endParaRP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(no cost extension until May)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Final Report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1)	Complete application development based on approved project plan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2)	Testing results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3)	Deployment report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4)	Training materials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5)	Pilot report</a:t>
                      </a:r>
                    </a:p>
                    <a:p>
                      <a:r>
                        <a:rPr lang="en-US" sz="1400" dirty="0">
                          <a:latin typeface="Roboto Condensed Light" panose="02000000000000000000" pitchFamily="2" charset="0"/>
                          <a:ea typeface="Roboto Condensed Light" panose="02000000000000000000" pitchFamily="2" charset="0"/>
                        </a:rPr>
                        <a:t>6)	Training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274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058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977FE810-4597-424B-A6B0-64E769A563E4}"/>
              </a:ext>
            </a:extLst>
          </p:cNvPr>
          <p:cNvSpPr/>
          <p:nvPr/>
        </p:nvSpPr>
        <p:spPr>
          <a:xfrm>
            <a:off x="1320802" y="76204"/>
            <a:ext cx="4488420" cy="6400797"/>
          </a:xfrm>
          <a:prstGeom prst="rect">
            <a:avLst/>
          </a:prstGeom>
          <a:solidFill>
            <a:srgbClr val="C2F0C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99A2BC8-6EA8-4DEE-9AE2-2D7D31F17E68}"/>
              </a:ext>
            </a:extLst>
          </p:cNvPr>
          <p:cNvSpPr/>
          <p:nvPr/>
        </p:nvSpPr>
        <p:spPr>
          <a:xfrm>
            <a:off x="5964714" y="76203"/>
            <a:ext cx="5719287" cy="5156647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AFAE37-0880-49AD-975C-4F0431408DFB}"/>
              </a:ext>
            </a:extLst>
          </p:cNvPr>
          <p:cNvSpPr/>
          <p:nvPr/>
        </p:nvSpPr>
        <p:spPr>
          <a:xfrm>
            <a:off x="1987180" y="554184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tx1"/>
                </a:solidFill>
                <a:latin typeface="Montserrat" panose="02000505000000020004" pitchFamily="2" charset="0"/>
              </a:rPr>
              <a:t>Query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3B0F6C-51F0-4773-92E6-A197171C67D2}"/>
              </a:ext>
            </a:extLst>
          </p:cNvPr>
          <p:cNvSpPr/>
          <p:nvPr/>
        </p:nvSpPr>
        <p:spPr>
          <a:xfrm>
            <a:off x="6515947" y="541715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tx1"/>
                </a:solidFill>
                <a:latin typeface="Montserrat" panose="02000505000000020004" pitchFamily="2" charset="0"/>
              </a:rPr>
              <a:t>Data Gathering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AB01F8-C4C8-4E98-AEA0-F9AD9583EED2}"/>
              </a:ext>
            </a:extLst>
          </p:cNvPr>
          <p:cNvSpPr/>
          <p:nvPr/>
        </p:nvSpPr>
        <p:spPr>
          <a:xfrm>
            <a:off x="9144000" y="4226273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tx1"/>
                </a:solidFill>
                <a:latin typeface="Montserrat" panose="02000505000000020004" pitchFamily="2" charset="0"/>
              </a:rPr>
              <a:t>Analytical Engines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866790-BAF9-4C98-A43B-36C4F1F269C6}"/>
              </a:ext>
            </a:extLst>
          </p:cNvPr>
          <p:cNvSpPr/>
          <p:nvPr/>
        </p:nvSpPr>
        <p:spPr>
          <a:xfrm>
            <a:off x="9144000" y="541715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tx1"/>
                </a:solidFill>
                <a:latin typeface="Montserrat" panose="02000505000000020004" pitchFamily="2" charset="0"/>
              </a:rPr>
              <a:t>Database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42FE20-2E3C-4A07-B901-6289A6C7C164}"/>
              </a:ext>
            </a:extLst>
          </p:cNvPr>
          <p:cNvSpPr/>
          <p:nvPr/>
        </p:nvSpPr>
        <p:spPr>
          <a:xfrm>
            <a:off x="3975947" y="4226273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ontserrat" panose="02000505000000020004" pitchFamily="2" charset="0"/>
              </a:rPr>
              <a:t>Complete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Montserrat" panose="02000505000000020004" pitchFamily="2" charset="0"/>
              </a:rPr>
              <a:t>Queue</a:t>
            </a:r>
          </a:p>
        </p:txBody>
      </p:sp>
      <p:sp>
        <p:nvSpPr>
          <p:cNvPr id="19" name="User">
            <a:extLst>
              <a:ext uri="{FF2B5EF4-FFF2-40B4-BE49-F238E27FC236}">
                <a16:creationId xmlns:a16="http://schemas.microsoft.com/office/drawing/2014/main" id="{A37A325B-D643-45B6-BB45-52DB6694EB1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1600" y="2077855"/>
            <a:ext cx="872043" cy="925219"/>
          </a:xfrm>
          <a:custGeom>
            <a:avLst/>
            <a:gdLst>
              <a:gd name="T0" fmla="*/ 146 w 535"/>
              <a:gd name="T1" fmla="*/ 66 h 568"/>
              <a:gd name="T2" fmla="*/ 136 w 535"/>
              <a:gd name="T3" fmla="*/ 231 h 568"/>
              <a:gd name="T4" fmla="*/ 161 w 535"/>
              <a:gd name="T5" fmla="*/ 274 h 568"/>
              <a:gd name="T6" fmla="*/ 184 w 535"/>
              <a:gd name="T7" fmla="*/ 332 h 568"/>
              <a:gd name="T8" fmla="*/ 189 w 535"/>
              <a:gd name="T9" fmla="*/ 385 h 568"/>
              <a:gd name="T10" fmla="*/ 97 w 535"/>
              <a:gd name="T11" fmla="*/ 437 h 568"/>
              <a:gd name="T12" fmla="*/ 0 w 535"/>
              <a:gd name="T13" fmla="*/ 554 h 568"/>
              <a:gd name="T14" fmla="*/ 535 w 535"/>
              <a:gd name="T15" fmla="*/ 568 h 568"/>
              <a:gd name="T16" fmla="*/ 501 w 535"/>
              <a:gd name="T17" fmla="*/ 477 h 568"/>
              <a:gd name="T18" fmla="*/ 377 w 535"/>
              <a:gd name="T19" fmla="*/ 412 h 568"/>
              <a:gd name="T20" fmla="*/ 345 w 535"/>
              <a:gd name="T21" fmla="*/ 337 h 568"/>
              <a:gd name="T22" fmla="*/ 361 w 535"/>
              <a:gd name="T23" fmla="*/ 314 h 568"/>
              <a:gd name="T24" fmla="*/ 385 w 535"/>
              <a:gd name="T25" fmla="*/ 267 h 568"/>
              <a:gd name="T26" fmla="*/ 389 w 535"/>
              <a:gd name="T27" fmla="*/ 199 h 568"/>
              <a:gd name="T28" fmla="*/ 383 w 535"/>
              <a:gd name="T29" fmla="*/ 54 h 568"/>
              <a:gd name="T30" fmla="*/ 266 w 535"/>
              <a:gd name="T31" fmla="*/ 0 h 568"/>
              <a:gd name="T32" fmla="*/ 266 w 535"/>
              <a:gd name="T33" fmla="*/ 27 h 568"/>
              <a:gd name="T34" fmla="*/ 319 w 535"/>
              <a:gd name="T35" fmla="*/ 49 h 568"/>
              <a:gd name="T36" fmla="*/ 362 w 535"/>
              <a:gd name="T37" fmla="*/ 70 h 568"/>
              <a:gd name="T38" fmla="*/ 362 w 535"/>
              <a:gd name="T39" fmla="*/ 198 h 568"/>
              <a:gd name="T40" fmla="*/ 368 w 535"/>
              <a:gd name="T41" fmla="*/ 213 h 568"/>
              <a:gd name="T42" fmla="*/ 364 w 535"/>
              <a:gd name="T43" fmla="*/ 251 h 568"/>
              <a:gd name="T44" fmla="*/ 350 w 535"/>
              <a:gd name="T45" fmla="*/ 255 h 568"/>
              <a:gd name="T46" fmla="*/ 337 w 535"/>
              <a:gd name="T47" fmla="*/ 302 h 568"/>
              <a:gd name="T48" fmla="*/ 325 w 535"/>
              <a:gd name="T49" fmla="*/ 320 h 568"/>
              <a:gd name="T50" fmla="*/ 318 w 535"/>
              <a:gd name="T51" fmla="*/ 332 h 568"/>
              <a:gd name="T52" fmla="*/ 320 w 535"/>
              <a:gd name="T53" fmla="*/ 391 h 568"/>
              <a:gd name="T54" fmla="*/ 365 w 535"/>
              <a:gd name="T55" fmla="*/ 436 h 568"/>
              <a:gd name="T56" fmla="*/ 482 w 535"/>
              <a:gd name="T57" fmla="*/ 496 h 568"/>
              <a:gd name="T58" fmla="*/ 30 w 535"/>
              <a:gd name="T59" fmla="*/ 541 h 568"/>
              <a:gd name="T60" fmla="*/ 107 w 535"/>
              <a:gd name="T61" fmla="*/ 462 h 568"/>
              <a:gd name="T62" fmla="*/ 214 w 535"/>
              <a:gd name="T63" fmla="*/ 393 h 568"/>
              <a:gd name="T64" fmla="*/ 215 w 535"/>
              <a:gd name="T65" fmla="*/ 390 h 568"/>
              <a:gd name="T66" fmla="*/ 217 w 535"/>
              <a:gd name="T67" fmla="*/ 324 h 568"/>
              <a:gd name="T68" fmla="*/ 205 w 535"/>
              <a:gd name="T69" fmla="*/ 316 h 568"/>
              <a:gd name="T70" fmla="*/ 186 w 535"/>
              <a:gd name="T71" fmla="*/ 266 h 568"/>
              <a:gd name="T72" fmla="*/ 173 w 535"/>
              <a:gd name="T73" fmla="*/ 254 h 568"/>
              <a:gd name="T74" fmla="*/ 162 w 535"/>
              <a:gd name="T75" fmla="*/ 228 h 568"/>
              <a:gd name="T76" fmla="*/ 175 w 535"/>
              <a:gd name="T77" fmla="*/ 208 h 568"/>
              <a:gd name="T78" fmla="*/ 171 w 535"/>
              <a:gd name="T79" fmla="*/ 76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35" h="568">
                <a:moveTo>
                  <a:pt x="266" y="0"/>
                </a:moveTo>
                <a:cubicBezTo>
                  <a:pt x="203" y="1"/>
                  <a:pt x="163" y="27"/>
                  <a:pt x="146" y="66"/>
                </a:cubicBezTo>
                <a:cubicBezTo>
                  <a:pt x="130" y="103"/>
                  <a:pt x="134" y="150"/>
                  <a:pt x="145" y="199"/>
                </a:cubicBezTo>
                <a:cubicBezTo>
                  <a:pt x="139" y="206"/>
                  <a:pt x="134" y="216"/>
                  <a:pt x="136" y="231"/>
                </a:cubicBezTo>
                <a:cubicBezTo>
                  <a:pt x="137" y="245"/>
                  <a:pt x="143" y="257"/>
                  <a:pt x="149" y="267"/>
                </a:cubicBezTo>
                <a:cubicBezTo>
                  <a:pt x="152" y="272"/>
                  <a:pt x="157" y="272"/>
                  <a:pt x="161" y="274"/>
                </a:cubicBezTo>
                <a:cubicBezTo>
                  <a:pt x="163" y="288"/>
                  <a:pt x="167" y="302"/>
                  <a:pt x="173" y="314"/>
                </a:cubicBezTo>
                <a:cubicBezTo>
                  <a:pt x="177" y="321"/>
                  <a:pt x="180" y="327"/>
                  <a:pt x="184" y="332"/>
                </a:cubicBezTo>
                <a:cubicBezTo>
                  <a:pt x="186" y="334"/>
                  <a:pt x="188" y="335"/>
                  <a:pt x="190" y="337"/>
                </a:cubicBezTo>
                <a:cubicBezTo>
                  <a:pt x="190" y="354"/>
                  <a:pt x="190" y="367"/>
                  <a:pt x="189" y="385"/>
                </a:cubicBezTo>
                <a:cubicBezTo>
                  <a:pt x="184" y="395"/>
                  <a:pt x="174" y="404"/>
                  <a:pt x="158" y="412"/>
                </a:cubicBezTo>
                <a:cubicBezTo>
                  <a:pt x="141" y="420"/>
                  <a:pt x="119" y="428"/>
                  <a:pt x="97" y="437"/>
                </a:cubicBezTo>
                <a:cubicBezTo>
                  <a:pt x="74" y="447"/>
                  <a:pt x="52" y="459"/>
                  <a:pt x="33" y="477"/>
                </a:cubicBezTo>
                <a:cubicBezTo>
                  <a:pt x="15" y="495"/>
                  <a:pt x="2" y="521"/>
                  <a:pt x="0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4" y="554"/>
                </a:lnTo>
                <a:cubicBezTo>
                  <a:pt x="532" y="521"/>
                  <a:pt x="519" y="495"/>
                  <a:pt x="501" y="477"/>
                </a:cubicBezTo>
                <a:cubicBezTo>
                  <a:pt x="483" y="459"/>
                  <a:pt x="460" y="447"/>
                  <a:pt x="438" y="437"/>
                </a:cubicBezTo>
                <a:cubicBezTo>
                  <a:pt x="416" y="428"/>
                  <a:pt x="394" y="420"/>
                  <a:pt x="377" y="412"/>
                </a:cubicBezTo>
                <a:cubicBezTo>
                  <a:pt x="361" y="404"/>
                  <a:pt x="350" y="395"/>
                  <a:pt x="346" y="385"/>
                </a:cubicBezTo>
                <a:cubicBezTo>
                  <a:pt x="345" y="367"/>
                  <a:pt x="345" y="354"/>
                  <a:pt x="345" y="337"/>
                </a:cubicBezTo>
                <a:cubicBezTo>
                  <a:pt x="347" y="335"/>
                  <a:pt x="349" y="334"/>
                  <a:pt x="351" y="332"/>
                </a:cubicBezTo>
                <a:cubicBezTo>
                  <a:pt x="354" y="327"/>
                  <a:pt x="358" y="321"/>
                  <a:pt x="361" y="314"/>
                </a:cubicBezTo>
                <a:cubicBezTo>
                  <a:pt x="367" y="302"/>
                  <a:pt x="371" y="288"/>
                  <a:pt x="373" y="274"/>
                </a:cubicBezTo>
                <a:cubicBezTo>
                  <a:pt x="377" y="272"/>
                  <a:pt x="382" y="272"/>
                  <a:pt x="385" y="267"/>
                </a:cubicBezTo>
                <a:cubicBezTo>
                  <a:pt x="392" y="259"/>
                  <a:pt x="396" y="247"/>
                  <a:pt x="398" y="231"/>
                </a:cubicBezTo>
                <a:cubicBezTo>
                  <a:pt x="400" y="216"/>
                  <a:pt x="395" y="207"/>
                  <a:pt x="389" y="199"/>
                </a:cubicBezTo>
                <a:cubicBezTo>
                  <a:pt x="396" y="178"/>
                  <a:pt x="404" y="144"/>
                  <a:pt x="401" y="109"/>
                </a:cubicBezTo>
                <a:cubicBezTo>
                  <a:pt x="400" y="90"/>
                  <a:pt x="395" y="70"/>
                  <a:pt x="383" y="54"/>
                </a:cubicBezTo>
                <a:cubicBezTo>
                  <a:pt x="373" y="40"/>
                  <a:pt x="356" y="30"/>
                  <a:pt x="334" y="25"/>
                </a:cubicBezTo>
                <a:cubicBezTo>
                  <a:pt x="320" y="7"/>
                  <a:pt x="295" y="0"/>
                  <a:pt x="266" y="0"/>
                </a:cubicBezTo>
                <a:lnTo>
                  <a:pt x="266" y="0"/>
                </a:lnTo>
                <a:close/>
                <a:moveTo>
                  <a:pt x="266" y="27"/>
                </a:moveTo>
                <a:cubicBezTo>
                  <a:pt x="293" y="27"/>
                  <a:pt x="310" y="35"/>
                  <a:pt x="315" y="43"/>
                </a:cubicBezTo>
                <a:lnTo>
                  <a:pt x="319" y="49"/>
                </a:lnTo>
                <a:lnTo>
                  <a:pt x="325" y="50"/>
                </a:lnTo>
                <a:cubicBezTo>
                  <a:pt x="344" y="52"/>
                  <a:pt x="354" y="60"/>
                  <a:pt x="362" y="70"/>
                </a:cubicBezTo>
                <a:cubicBezTo>
                  <a:pt x="369" y="80"/>
                  <a:pt x="373" y="95"/>
                  <a:pt x="374" y="111"/>
                </a:cubicBezTo>
                <a:cubicBezTo>
                  <a:pt x="377" y="143"/>
                  <a:pt x="368" y="180"/>
                  <a:pt x="362" y="198"/>
                </a:cubicBezTo>
                <a:lnTo>
                  <a:pt x="359" y="208"/>
                </a:lnTo>
                <a:lnTo>
                  <a:pt x="368" y="213"/>
                </a:lnTo>
                <a:cubicBezTo>
                  <a:pt x="367" y="213"/>
                  <a:pt x="373" y="217"/>
                  <a:pt x="372" y="228"/>
                </a:cubicBezTo>
                <a:cubicBezTo>
                  <a:pt x="370" y="241"/>
                  <a:pt x="367" y="248"/>
                  <a:pt x="364" y="251"/>
                </a:cubicBezTo>
                <a:cubicBezTo>
                  <a:pt x="362" y="254"/>
                  <a:pt x="361" y="254"/>
                  <a:pt x="361" y="254"/>
                </a:cubicBezTo>
                <a:lnTo>
                  <a:pt x="350" y="255"/>
                </a:lnTo>
                <a:lnTo>
                  <a:pt x="348" y="266"/>
                </a:lnTo>
                <a:cubicBezTo>
                  <a:pt x="347" y="277"/>
                  <a:pt x="343" y="291"/>
                  <a:pt x="337" y="302"/>
                </a:cubicBezTo>
                <a:cubicBezTo>
                  <a:pt x="335" y="308"/>
                  <a:pt x="332" y="313"/>
                  <a:pt x="329" y="316"/>
                </a:cubicBezTo>
                <a:cubicBezTo>
                  <a:pt x="327" y="319"/>
                  <a:pt x="324" y="321"/>
                  <a:pt x="325" y="320"/>
                </a:cubicBezTo>
                <a:lnTo>
                  <a:pt x="318" y="324"/>
                </a:lnTo>
                <a:lnTo>
                  <a:pt x="318" y="332"/>
                </a:lnTo>
                <a:cubicBezTo>
                  <a:pt x="318" y="352"/>
                  <a:pt x="318" y="367"/>
                  <a:pt x="320" y="390"/>
                </a:cubicBezTo>
                <a:lnTo>
                  <a:pt x="320" y="391"/>
                </a:lnTo>
                <a:lnTo>
                  <a:pt x="320" y="393"/>
                </a:lnTo>
                <a:cubicBezTo>
                  <a:pt x="328" y="413"/>
                  <a:pt x="346" y="426"/>
                  <a:pt x="365" y="436"/>
                </a:cubicBezTo>
                <a:cubicBezTo>
                  <a:pt x="384" y="445"/>
                  <a:pt x="406" y="453"/>
                  <a:pt x="427" y="462"/>
                </a:cubicBezTo>
                <a:cubicBezTo>
                  <a:pt x="448" y="471"/>
                  <a:pt x="468" y="481"/>
                  <a:pt x="482" y="496"/>
                </a:cubicBezTo>
                <a:cubicBezTo>
                  <a:pt x="493" y="507"/>
                  <a:pt x="500" y="522"/>
                  <a:pt x="504" y="541"/>
                </a:cubicBezTo>
                <a:lnTo>
                  <a:pt x="30" y="541"/>
                </a:lnTo>
                <a:cubicBezTo>
                  <a:pt x="34" y="522"/>
                  <a:pt x="41" y="507"/>
                  <a:pt x="52" y="496"/>
                </a:cubicBezTo>
                <a:cubicBezTo>
                  <a:pt x="67" y="481"/>
                  <a:pt x="86" y="471"/>
                  <a:pt x="107" y="462"/>
                </a:cubicBezTo>
                <a:cubicBezTo>
                  <a:pt x="128" y="453"/>
                  <a:pt x="150" y="445"/>
                  <a:pt x="170" y="436"/>
                </a:cubicBezTo>
                <a:cubicBezTo>
                  <a:pt x="189" y="426"/>
                  <a:pt x="207" y="413"/>
                  <a:pt x="214" y="393"/>
                </a:cubicBezTo>
                <a:lnTo>
                  <a:pt x="215" y="391"/>
                </a:lnTo>
                <a:lnTo>
                  <a:pt x="215" y="390"/>
                </a:lnTo>
                <a:cubicBezTo>
                  <a:pt x="217" y="367"/>
                  <a:pt x="217" y="352"/>
                  <a:pt x="217" y="332"/>
                </a:cubicBezTo>
                <a:lnTo>
                  <a:pt x="217" y="324"/>
                </a:lnTo>
                <a:lnTo>
                  <a:pt x="209" y="320"/>
                </a:lnTo>
                <a:cubicBezTo>
                  <a:pt x="211" y="321"/>
                  <a:pt x="208" y="319"/>
                  <a:pt x="205" y="316"/>
                </a:cubicBezTo>
                <a:cubicBezTo>
                  <a:pt x="203" y="312"/>
                  <a:pt x="200" y="308"/>
                  <a:pt x="197" y="302"/>
                </a:cubicBezTo>
                <a:cubicBezTo>
                  <a:pt x="192" y="291"/>
                  <a:pt x="187" y="277"/>
                  <a:pt x="186" y="266"/>
                </a:cubicBezTo>
                <a:lnTo>
                  <a:pt x="184" y="255"/>
                </a:lnTo>
                <a:lnTo>
                  <a:pt x="173" y="254"/>
                </a:lnTo>
                <a:cubicBezTo>
                  <a:pt x="173" y="254"/>
                  <a:pt x="172" y="254"/>
                  <a:pt x="170" y="251"/>
                </a:cubicBezTo>
                <a:cubicBezTo>
                  <a:pt x="167" y="248"/>
                  <a:pt x="164" y="241"/>
                  <a:pt x="162" y="228"/>
                </a:cubicBezTo>
                <a:cubicBezTo>
                  <a:pt x="160" y="222"/>
                  <a:pt x="165" y="217"/>
                  <a:pt x="166" y="213"/>
                </a:cubicBezTo>
                <a:lnTo>
                  <a:pt x="175" y="208"/>
                </a:lnTo>
                <a:lnTo>
                  <a:pt x="172" y="199"/>
                </a:lnTo>
                <a:cubicBezTo>
                  <a:pt x="160" y="150"/>
                  <a:pt x="158" y="106"/>
                  <a:pt x="171" y="76"/>
                </a:cubicBezTo>
                <a:cubicBezTo>
                  <a:pt x="184" y="47"/>
                  <a:pt x="210" y="28"/>
                  <a:pt x="266" y="2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Group">
            <a:extLst>
              <a:ext uri="{FF2B5EF4-FFF2-40B4-BE49-F238E27FC236}">
                <a16:creationId xmlns:a16="http://schemas.microsoft.com/office/drawing/2014/main" id="{DE94785D-F738-4813-8E37-7AA6E62A669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082305" y="1468584"/>
            <a:ext cx="551233" cy="508000"/>
          </a:xfrm>
          <a:custGeom>
            <a:avLst/>
            <a:gdLst>
              <a:gd name="T0" fmla="*/ 146 w 666"/>
              <a:gd name="T1" fmla="*/ 80 h 613"/>
              <a:gd name="T2" fmla="*/ 151 w 666"/>
              <a:gd name="T3" fmla="*/ 165 h 613"/>
              <a:gd name="T4" fmla="*/ 26 w 666"/>
              <a:gd name="T5" fmla="*/ 253 h 613"/>
              <a:gd name="T6" fmla="*/ 0 w 666"/>
              <a:gd name="T7" fmla="*/ 440 h 613"/>
              <a:gd name="T8" fmla="*/ 5 w 666"/>
              <a:gd name="T9" fmla="*/ 510 h 613"/>
              <a:gd name="T10" fmla="*/ 120 w 666"/>
              <a:gd name="T11" fmla="*/ 533 h 613"/>
              <a:gd name="T12" fmla="*/ 213 w 666"/>
              <a:gd name="T13" fmla="*/ 520 h 613"/>
              <a:gd name="T14" fmla="*/ 218 w 666"/>
              <a:gd name="T15" fmla="*/ 590 h 613"/>
              <a:gd name="T16" fmla="*/ 333 w 666"/>
              <a:gd name="T17" fmla="*/ 613 h 613"/>
              <a:gd name="T18" fmla="*/ 448 w 666"/>
              <a:gd name="T19" fmla="*/ 590 h 613"/>
              <a:gd name="T20" fmla="*/ 453 w 666"/>
              <a:gd name="T21" fmla="*/ 520 h 613"/>
              <a:gd name="T22" fmla="*/ 546 w 666"/>
              <a:gd name="T23" fmla="*/ 533 h 613"/>
              <a:gd name="T24" fmla="*/ 661 w 666"/>
              <a:gd name="T25" fmla="*/ 510 h 613"/>
              <a:gd name="T26" fmla="*/ 666 w 666"/>
              <a:gd name="T27" fmla="*/ 440 h 613"/>
              <a:gd name="T28" fmla="*/ 640 w 666"/>
              <a:gd name="T29" fmla="*/ 253 h 613"/>
              <a:gd name="T30" fmla="*/ 513 w 666"/>
              <a:gd name="T31" fmla="*/ 166 h 613"/>
              <a:gd name="T32" fmla="*/ 517 w 666"/>
              <a:gd name="T33" fmla="*/ 80 h 613"/>
              <a:gd name="T34" fmla="*/ 357 w 666"/>
              <a:gd name="T35" fmla="*/ 80 h 613"/>
              <a:gd name="T36" fmla="*/ 332 w 666"/>
              <a:gd name="T37" fmla="*/ 224 h 613"/>
              <a:gd name="T38" fmla="*/ 306 w 666"/>
              <a:gd name="T39" fmla="*/ 80 h 613"/>
              <a:gd name="T40" fmla="*/ 226 w 666"/>
              <a:gd name="T41" fmla="*/ 26 h 613"/>
              <a:gd name="T42" fmla="*/ 226 w 666"/>
              <a:gd name="T43" fmla="*/ 133 h 613"/>
              <a:gd name="T44" fmla="*/ 226 w 666"/>
              <a:gd name="T45" fmla="*/ 26 h 613"/>
              <a:gd name="T46" fmla="*/ 490 w 666"/>
              <a:gd name="T47" fmla="*/ 80 h 613"/>
              <a:gd name="T48" fmla="*/ 384 w 666"/>
              <a:gd name="T49" fmla="*/ 80 h 613"/>
              <a:gd name="T50" fmla="*/ 226 w 666"/>
              <a:gd name="T51" fmla="*/ 160 h 613"/>
              <a:gd name="T52" fmla="*/ 306 w 666"/>
              <a:gd name="T53" fmla="*/ 244 h 613"/>
              <a:gd name="T54" fmla="*/ 282 w 666"/>
              <a:gd name="T55" fmla="*/ 411 h 613"/>
              <a:gd name="T56" fmla="*/ 240 w 666"/>
              <a:gd name="T57" fmla="*/ 440 h 613"/>
              <a:gd name="T58" fmla="*/ 213 w 666"/>
              <a:gd name="T59" fmla="*/ 253 h 613"/>
              <a:gd name="T60" fmla="*/ 226 w 666"/>
              <a:gd name="T61" fmla="*/ 160 h 613"/>
              <a:gd name="T62" fmla="*/ 489 w 666"/>
              <a:gd name="T63" fmla="*/ 179 h 613"/>
              <a:gd name="T64" fmla="*/ 495 w 666"/>
              <a:gd name="T65" fmla="*/ 331 h 613"/>
              <a:gd name="T66" fmla="*/ 426 w 666"/>
              <a:gd name="T67" fmla="*/ 445 h 613"/>
              <a:gd name="T68" fmla="*/ 426 w 666"/>
              <a:gd name="T69" fmla="*/ 333 h 613"/>
              <a:gd name="T70" fmla="*/ 357 w 666"/>
              <a:gd name="T71" fmla="*/ 240 h 613"/>
              <a:gd name="T72" fmla="*/ 120 w 666"/>
              <a:gd name="T73" fmla="*/ 186 h 613"/>
              <a:gd name="T74" fmla="*/ 120 w 666"/>
              <a:gd name="T75" fmla="*/ 320 h 613"/>
              <a:gd name="T76" fmla="*/ 120 w 666"/>
              <a:gd name="T77" fmla="*/ 186 h 613"/>
              <a:gd name="T78" fmla="*/ 613 w 666"/>
              <a:gd name="T79" fmla="*/ 253 h 613"/>
              <a:gd name="T80" fmla="*/ 480 w 666"/>
              <a:gd name="T81" fmla="*/ 253 h 613"/>
              <a:gd name="T82" fmla="*/ 333 w 666"/>
              <a:gd name="T83" fmla="*/ 266 h 613"/>
              <a:gd name="T84" fmla="*/ 333 w 666"/>
              <a:gd name="T85" fmla="*/ 400 h 613"/>
              <a:gd name="T86" fmla="*/ 333 w 666"/>
              <a:gd name="T87" fmla="*/ 266 h 613"/>
              <a:gd name="T88" fmla="*/ 213 w 666"/>
              <a:gd name="T89" fmla="*/ 440 h 613"/>
              <a:gd name="T90" fmla="*/ 199 w 666"/>
              <a:gd name="T91" fmla="*/ 497 h 613"/>
              <a:gd name="T92" fmla="*/ 40 w 666"/>
              <a:gd name="T93" fmla="*/ 497 h 613"/>
              <a:gd name="T94" fmla="*/ 26 w 666"/>
              <a:gd name="T95" fmla="*/ 440 h 613"/>
              <a:gd name="T96" fmla="*/ 546 w 666"/>
              <a:gd name="T97" fmla="*/ 346 h 613"/>
              <a:gd name="T98" fmla="*/ 640 w 666"/>
              <a:gd name="T99" fmla="*/ 491 h 613"/>
              <a:gd name="T100" fmla="*/ 546 w 666"/>
              <a:gd name="T101" fmla="*/ 506 h 613"/>
              <a:gd name="T102" fmla="*/ 453 w 666"/>
              <a:gd name="T103" fmla="*/ 491 h 613"/>
              <a:gd name="T104" fmla="*/ 546 w 666"/>
              <a:gd name="T105" fmla="*/ 346 h 613"/>
              <a:gd name="T106" fmla="*/ 426 w 666"/>
              <a:gd name="T107" fmla="*/ 520 h 613"/>
              <a:gd name="T108" fmla="*/ 412 w 666"/>
              <a:gd name="T109" fmla="*/ 577 h 613"/>
              <a:gd name="T110" fmla="*/ 253 w 666"/>
              <a:gd name="T111" fmla="*/ 577 h 613"/>
              <a:gd name="T112" fmla="*/ 240 w 666"/>
              <a:gd name="T113" fmla="*/ 520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66" h="613">
                <a:moveTo>
                  <a:pt x="226" y="0"/>
                </a:moveTo>
                <a:cubicBezTo>
                  <a:pt x="182" y="0"/>
                  <a:pt x="146" y="36"/>
                  <a:pt x="146" y="80"/>
                </a:cubicBezTo>
                <a:cubicBezTo>
                  <a:pt x="146" y="106"/>
                  <a:pt x="159" y="129"/>
                  <a:pt x="179" y="144"/>
                </a:cubicBezTo>
                <a:cubicBezTo>
                  <a:pt x="168" y="149"/>
                  <a:pt x="159" y="157"/>
                  <a:pt x="151" y="165"/>
                </a:cubicBezTo>
                <a:cubicBezTo>
                  <a:pt x="141" y="162"/>
                  <a:pt x="130" y="160"/>
                  <a:pt x="120" y="160"/>
                </a:cubicBezTo>
                <a:cubicBezTo>
                  <a:pt x="68" y="160"/>
                  <a:pt x="26" y="202"/>
                  <a:pt x="26" y="253"/>
                </a:cubicBezTo>
                <a:cubicBezTo>
                  <a:pt x="26" y="286"/>
                  <a:pt x="43" y="314"/>
                  <a:pt x="69" y="331"/>
                </a:cubicBezTo>
                <a:cubicBezTo>
                  <a:pt x="28" y="350"/>
                  <a:pt x="0" y="392"/>
                  <a:pt x="0" y="440"/>
                </a:cubicBezTo>
                <a:lnTo>
                  <a:pt x="0" y="500"/>
                </a:lnTo>
                <a:cubicBezTo>
                  <a:pt x="0" y="504"/>
                  <a:pt x="2" y="508"/>
                  <a:pt x="5" y="510"/>
                </a:cubicBezTo>
                <a:cubicBezTo>
                  <a:pt x="5" y="510"/>
                  <a:pt x="14" y="517"/>
                  <a:pt x="32" y="522"/>
                </a:cubicBezTo>
                <a:cubicBezTo>
                  <a:pt x="50" y="528"/>
                  <a:pt x="78" y="533"/>
                  <a:pt x="120" y="533"/>
                </a:cubicBezTo>
                <a:cubicBezTo>
                  <a:pt x="161" y="533"/>
                  <a:pt x="189" y="528"/>
                  <a:pt x="207" y="522"/>
                </a:cubicBezTo>
                <a:cubicBezTo>
                  <a:pt x="209" y="522"/>
                  <a:pt x="211" y="521"/>
                  <a:pt x="213" y="520"/>
                </a:cubicBezTo>
                <a:lnTo>
                  <a:pt x="213" y="580"/>
                </a:lnTo>
                <a:cubicBezTo>
                  <a:pt x="213" y="584"/>
                  <a:pt x="215" y="588"/>
                  <a:pt x="218" y="590"/>
                </a:cubicBezTo>
                <a:cubicBezTo>
                  <a:pt x="218" y="590"/>
                  <a:pt x="228" y="597"/>
                  <a:pt x="246" y="602"/>
                </a:cubicBezTo>
                <a:cubicBezTo>
                  <a:pt x="264" y="608"/>
                  <a:pt x="292" y="613"/>
                  <a:pt x="333" y="613"/>
                </a:cubicBezTo>
                <a:cubicBezTo>
                  <a:pt x="374" y="613"/>
                  <a:pt x="402" y="608"/>
                  <a:pt x="420" y="602"/>
                </a:cubicBezTo>
                <a:cubicBezTo>
                  <a:pt x="438" y="597"/>
                  <a:pt x="448" y="590"/>
                  <a:pt x="448" y="590"/>
                </a:cubicBezTo>
                <a:cubicBezTo>
                  <a:pt x="451" y="588"/>
                  <a:pt x="453" y="584"/>
                  <a:pt x="453" y="580"/>
                </a:cubicBezTo>
                <a:lnTo>
                  <a:pt x="453" y="520"/>
                </a:lnTo>
                <a:cubicBezTo>
                  <a:pt x="455" y="521"/>
                  <a:pt x="457" y="522"/>
                  <a:pt x="459" y="522"/>
                </a:cubicBezTo>
                <a:cubicBezTo>
                  <a:pt x="477" y="528"/>
                  <a:pt x="505" y="533"/>
                  <a:pt x="546" y="533"/>
                </a:cubicBezTo>
                <a:cubicBezTo>
                  <a:pt x="587" y="533"/>
                  <a:pt x="615" y="528"/>
                  <a:pt x="633" y="522"/>
                </a:cubicBezTo>
                <a:cubicBezTo>
                  <a:pt x="651" y="517"/>
                  <a:pt x="661" y="510"/>
                  <a:pt x="661" y="510"/>
                </a:cubicBezTo>
                <a:cubicBezTo>
                  <a:pt x="664" y="508"/>
                  <a:pt x="666" y="504"/>
                  <a:pt x="666" y="500"/>
                </a:cubicBezTo>
                <a:lnTo>
                  <a:pt x="666" y="440"/>
                </a:lnTo>
                <a:cubicBezTo>
                  <a:pt x="666" y="392"/>
                  <a:pt x="638" y="350"/>
                  <a:pt x="597" y="331"/>
                </a:cubicBezTo>
                <a:cubicBezTo>
                  <a:pt x="623" y="314"/>
                  <a:pt x="640" y="286"/>
                  <a:pt x="640" y="253"/>
                </a:cubicBezTo>
                <a:cubicBezTo>
                  <a:pt x="640" y="202"/>
                  <a:pt x="598" y="160"/>
                  <a:pt x="546" y="160"/>
                </a:cubicBezTo>
                <a:cubicBezTo>
                  <a:pt x="535" y="160"/>
                  <a:pt x="523" y="162"/>
                  <a:pt x="513" y="166"/>
                </a:cubicBezTo>
                <a:cubicBezTo>
                  <a:pt x="505" y="157"/>
                  <a:pt x="495" y="150"/>
                  <a:pt x="484" y="144"/>
                </a:cubicBezTo>
                <a:cubicBezTo>
                  <a:pt x="504" y="129"/>
                  <a:pt x="517" y="106"/>
                  <a:pt x="517" y="80"/>
                </a:cubicBezTo>
                <a:cubicBezTo>
                  <a:pt x="517" y="36"/>
                  <a:pt x="481" y="0"/>
                  <a:pt x="437" y="0"/>
                </a:cubicBezTo>
                <a:cubicBezTo>
                  <a:pt x="393" y="0"/>
                  <a:pt x="357" y="36"/>
                  <a:pt x="357" y="80"/>
                </a:cubicBezTo>
                <a:cubicBezTo>
                  <a:pt x="357" y="106"/>
                  <a:pt x="370" y="129"/>
                  <a:pt x="390" y="144"/>
                </a:cubicBezTo>
                <a:cubicBezTo>
                  <a:pt x="359" y="159"/>
                  <a:pt x="337" y="188"/>
                  <a:pt x="332" y="224"/>
                </a:cubicBezTo>
                <a:cubicBezTo>
                  <a:pt x="326" y="188"/>
                  <a:pt x="304" y="159"/>
                  <a:pt x="273" y="144"/>
                </a:cubicBezTo>
                <a:cubicBezTo>
                  <a:pt x="293" y="129"/>
                  <a:pt x="306" y="106"/>
                  <a:pt x="306" y="80"/>
                </a:cubicBezTo>
                <a:cubicBezTo>
                  <a:pt x="306" y="36"/>
                  <a:pt x="270" y="0"/>
                  <a:pt x="226" y="0"/>
                </a:cubicBezTo>
                <a:close/>
                <a:moveTo>
                  <a:pt x="226" y="26"/>
                </a:moveTo>
                <a:cubicBezTo>
                  <a:pt x="256" y="26"/>
                  <a:pt x="280" y="50"/>
                  <a:pt x="280" y="80"/>
                </a:cubicBezTo>
                <a:cubicBezTo>
                  <a:pt x="280" y="109"/>
                  <a:pt x="256" y="133"/>
                  <a:pt x="226" y="133"/>
                </a:cubicBezTo>
                <a:cubicBezTo>
                  <a:pt x="197" y="133"/>
                  <a:pt x="173" y="109"/>
                  <a:pt x="173" y="80"/>
                </a:cubicBezTo>
                <a:cubicBezTo>
                  <a:pt x="173" y="50"/>
                  <a:pt x="197" y="26"/>
                  <a:pt x="226" y="26"/>
                </a:cubicBezTo>
                <a:close/>
                <a:moveTo>
                  <a:pt x="437" y="26"/>
                </a:moveTo>
                <a:cubicBezTo>
                  <a:pt x="467" y="26"/>
                  <a:pt x="490" y="50"/>
                  <a:pt x="490" y="80"/>
                </a:cubicBezTo>
                <a:cubicBezTo>
                  <a:pt x="490" y="109"/>
                  <a:pt x="467" y="133"/>
                  <a:pt x="437" y="133"/>
                </a:cubicBezTo>
                <a:cubicBezTo>
                  <a:pt x="407" y="133"/>
                  <a:pt x="384" y="109"/>
                  <a:pt x="384" y="80"/>
                </a:cubicBezTo>
                <a:cubicBezTo>
                  <a:pt x="384" y="50"/>
                  <a:pt x="407" y="26"/>
                  <a:pt x="437" y="26"/>
                </a:cubicBezTo>
                <a:close/>
                <a:moveTo>
                  <a:pt x="226" y="160"/>
                </a:moveTo>
                <a:cubicBezTo>
                  <a:pt x="271" y="160"/>
                  <a:pt x="306" y="195"/>
                  <a:pt x="306" y="240"/>
                </a:cubicBezTo>
                <a:lnTo>
                  <a:pt x="306" y="244"/>
                </a:lnTo>
                <a:cubicBezTo>
                  <a:pt x="268" y="255"/>
                  <a:pt x="240" y="291"/>
                  <a:pt x="240" y="333"/>
                </a:cubicBezTo>
                <a:cubicBezTo>
                  <a:pt x="240" y="366"/>
                  <a:pt x="257" y="394"/>
                  <a:pt x="282" y="411"/>
                </a:cubicBezTo>
                <a:cubicBezTo>
                  <a:pt x="266" y="419"/>
                  <a:pt x="251" y="430"/>
                  <a:pt x="240" y="445"/>
                </a:cubicBezTo>
                <a:lnTo>
                  <a:pt x="240" y="440"/>
                </a:lnTo>
                <a:cubicBezTo>
                  <a:pt x="240" y="392"/>
                  <a:pt x="211" y="350"/>
                  <a:pt x="170" y="331"/>
                </a:cubicBezTo>
                <a:cubicBezTo>
                  <a:pt x="196" y="314"/>
                  <a:pt x="213" y="286"/>
                  <a:pt x="213" y="253"/>
                </a:cubicBezTo>
                <a:cubicBezTo>
                  <a:pt x="213" y="222"/>
                  <a:pt x="198" y="195"/>
                  <a:pt x="175" y="178"/>
                </a:cubicBezTo>
                <a:cubicBezTo>
                  <a:pt x="189" y="167"/>
                  <a:pt x="206" y="160"/>
                  <a:pt x="226" y="160"/>
                </a:cubicBezTo>
                <a:close/>
                <a:moveTo>
                  <a:pt x="437" y="160"/>
                </a:moveTo>
                <a:cubicBezTo>
                  <a:pt x="457" y="160"/>
                  <a:pt x="475" y="167"/>
                  <a:pt x="489" y="179"/>
                </a:cubicBezTo>
                <a:cubicBezTo>
                  <a:pt x="467" y="197"/>
                  <a:pt x="453" y="223"/>
                  <a:pt x="453" y="253"/>
                </a:cubicBezTo>
                <a:cubicBezTo>
                  <a:pt x="453" y="286"/>
                  <a:pt x="470" y="314"/>
                  <a:pt x="495" y="331"/>
                </a:cubicBezTo>
                <a:cubicBezTo>
                  <a:pt x="455" y="350"/>
                  <a:pt x="426" y="392"/>
                  <a:pt x="426" y="440"/>
                </a:cubicBezTo>
                <a:lnTo>
                  <a:pt x="426" y="445"/>
                </a:lnTo>
                <a:cubicBezTo>
                  <a:pt x="415" y="430"/>
                  <a:pt x="400" y="419"/>
                  <a:pt x="384" y="411"/>
                </a:cubicBezTo>
                <a:cubicBezTo>
                  <a:pt x="409" y="394"/>
                  <a:pt x="426" y="366"/>
                  <a:pt x="426" y="333"/>
                </a:cubicBezTo>
                <a:cubicBezTo>
                  <a:pt x="426" y="290"/>
                  <a:pt x="397" y="254"/>
                  <a:pt x="357" y="243"/>
                </a:cubicBezTo>
                <a:lnTo>
                  <a:pt x="357" y="240"/>
                </a:lnTo>
                <a:cubicBezTo>
                  <a:pt x="357" y="195"/>
                  <a:pt x="392" y="160"/>
                  <a:pt x="437" y="160"/>
                </a:cubicBezTo>
                <a:close/>
                <a:moveTo>
                  <a:pt x="120" y="186"/>
                </a:moveTo>
                <a:cubicBezTo>
                  <a:pt x="157" y="186"/>
                  <a:pt x="186" y="216"/>
                  <a:pt x="186" y="253"/>
                </a:cubicBezTo>
                <a:cubicBezTo>
                  <a:pt x="186" y="290"/>
                  <a:pt x="157" y="320"/>
                  <a:pt x="120" y="320"/>
                </a:cubicBezTo>
                <a:cubicBezTo>
                  <a:pt x="83" y="320"/>
                  <a:pt x="53" y="290"/>
                  <a:pt x="53" y="253"/>
                </a:cubicBezTo>
                <a:cubicBezTo>
                  <a:pt x="53" y="216"/>
                  <a:pt x="83" y="186"/>
                  <a:pt x="120" y="186"/>
                </a:cubicBezTo>
                <a:close/>
                <a:moveTo>
                  <a:pt x="546" y="186"/>
                </a:moveTo>
                <a:cubicBezTo>
                  <a:pt x="583" y="186"/>
                  <a:pt x="613" y="216"/>
                  <a:pt x="613" y="253"/>
                </a:cubicBezTo>
                <a:cubicBezTo>
                  <a:pt x="613" y="290"/>
                  <a:pt x="583" y="320"/>
                  <a:pt x="546" y="320"/>
                </a:cubicBezTo>
                <a:cubicBezTo>
                  <a:pt x="509" y="320"/>
                  <a:pt x="480" y="290"/>
                  <a:pt x="480" y="253"/>
                </a:cubicBezTo>
                <a:cubicBezTo>
                  <a:pt x="480" y="216"/>
                  <a:pt x="509" y="186"/>
                  <a:pt x="546" y="186"/>
                </a:cubicBezTo>
                <a:close/>
                <a:moveTo>
                  <a:pt x="333" y="266"/>
                </a:moveTo>
                <a:cubicBezTo>
                  <a:pt x="370" y="266"/>
                  <a:pt x="400" y="296"/>
                  <a:pt x="400" y="333"/>
                </a:cubicBezTo>
                <a:cubicBezTo>
                  <a:pt x="400" y="370"/>
                  <a:pt x="370" y="400"/>
                  <a:pt x="333" y="400"/>
                </a:cubicBezTo>
                <a:cubicBezTo>
                  <a:pt x="296" y="400"/>
                  <a:pt x="266" y="370"/>
                  <a:pt x="266" y="333"/>
                </a:cubicBezTo>
                <a:cubicBezTo>
                  <a:pt x="266" y="296"/>
                  <a:pt x="296" y="266"/>
                  <a:pt x="333" y="266"/>
                </a:cubicBezTo>
                <a:close/>
                <a:moveTo>
                  <a:pt x="120" y="346"/>
                </a:moveTo>
                <a:cubicBezTo>
                  <a:pt x="171" y="346"/>
                  <a:pt x="213" y="388"/>
                  <a:pt x="213" y="440"/>
                </a:cubicBezTo>
                <a:lnTo>
                  <a:pt x="213" y="491"/>
                </a:lnTo>
                <a:cubicBezTo>
                  <a:pt x="211" y="492"/>
                  <a:pt x="210" y="494"/>
                  <a:pt x="199" y="497"/>
                </a:cubicBezTo>
                <a:cubicBezTo>
                  <a:pt x="184" y="501"/>
                  <a:pt x="158" y="506"/>
                  <a:pt x="120" y="506"/>
                </a:cubicBezTo>
                <a:cubicBezTo>
                  <a:pt x="81" y="506"/>
                  <a:pt x="55" y="501"/>
                  <a:pt x="40" y="497"/>
                </a:cubicBezTo>
                <a:cubicBezTo>
                  <a:pt x="29" y="494"/>
                  <a:pt x="28" y="492"/>
                  <a:pt x="26" y="491"/>
                </a:cubicBezTo>
                <a:lnTo>
                  <a:pt x="26" y="440"/>
                </a:lnTo>
                <a:cubicBezTo>
                  <a:pt x="26" y="388"/>
                  <a:pt x="68" y="346"/>
                  <a:pt x="120" y="346"/>
                </a:cubicBezTo>
                <a:close/>
                <a:moveTo>
                  <a:pt x="546" y="346"/>
                </a:moveTo>
                <a:cubicBezTo>
                  <a:pt x="598" y="346"/>
                  <a:pt x="640" y="388"/>
                  <a:pt x="640" y="440"/>
                </a:cubicBezTo>
                <a:lnTo>
                  <a:pt x="640" y="491"/>
                </a:lnTo>
                <a:cubicBezTo>
                  <a:pt x="638" y="492"/>
                  <a:pt x="637" y="494"/>
                  <a:pt x="626" y="497"/>
                </a:cubicBezTo>
                <a:cubicBezTo>
                  <a:pt x="610" y="501"/>
                  <a:pt x="585" y="506"/>
                  <a:pt x="546" y="506"/>
                </a:cubicBezTo>
                <a:cubicBezTo>
                  <a:pt x="507" y="506"/>
                  <a:pt x="482" y="501"/>
                  <a:pt x="467" y="497"/>
                </a:cubicBezTo>
                <a:cubicBezTo>
                  <a:pt x="456" y="494"/>
                  <a:pt x="455" y="492"/>
                  <a:pt x="453" y="491"/>
                </a:cubicBezTo>
                <a:lnTo>
                  <a:pt x="453" y="440"/>
                </a:lnTo>
                <a:cubicBezTo>
                  <a:pt x="453" y="388"/>
                  <a:pt x="495" y="346"/>
                  <a:pt x="546" y="346"/>
                </a:cubicBezTo>
                <a:close/>
                <a:moveTo>
                  <a:pt x="333" y="426"/>
                </a:moveTo>
                <a:cubicBezTo>
                  <a:pt x="384" y="426"/>
                  <a:pt x="426" y="468"/>
                  <a:pt x="426" y="520"/>
                </a:cubicBezTo>
                <a:lnTo>
                  <a:pt x="426" y="571"/>
                </a:lnTo>
                <a:cubicBezTo>
                  <a:pt x="424" y="572"/>
                  <a:pt x="423" y="574"/>
                  <a:pt x="412" y="577"/>
                </a:cubicBezTo>
                <a:cubicBezTo>
                  <a:pt x="397" y="581"/>
                  <a:pt x="372" y="586"/>
                  <a:pt x="333" y="586"/>
                </a:cubicBezTo>
                <a:cubicBezTo>
                  <a:pt x="294" y="586"/>
                  <a:pt x="269" y="581"/>
                  <a:pt x="253" y="577"/>
                </a:cubicBezTo>
                <a:cubicBezTo>
                  <a:pt x="242" y="574"/>
                  <a:pt x="242" y="572"/>
                  <a:pt x="240" y="571"/>
                </a:cubicBezTo>
                <a:lnTo>
                  <a:pt x="240" y="520"/>
                </a:lnTo>
                <a:cubicBezTo>
                  <a:pt x="240" y="468"/>
                  <a:pt x="281" y="426"/>
                  <a:pt x="333" y="426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24E9C8-58E1-4AA3-A364-8D7C965D2920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3511180" y="998915"/>
            <a:ext cx="3004767" cy="12469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5149DC7-18B7-465D-9A7C-B4FB06C7D1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8039947" y="998915"/>
            <a:ext cx="1104053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D137F0D-4B4F-4475-9155-693712BFC665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9906000" y="1456115"/>
            <a:ext cx="0" cy="2770159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0010ED0-9E9D-4DF1-9457-9999651F775C}"/>
              </a:ext>
            </a:extLst>
          </p:cNvPr>
          <p:cNvCxnSpPr>
            <a:cxnSpLocks/>
            <a:stCxn id="12" idx="1"/>
            <a:endCxn id="106" idx="3"/>
          </p:cNvCxnSpPr>
          <p:nvPr/>
        </p:nvCxnSpPr>
        <p:spPr>
          <a:xfrm flipH="1">
            <a:off x="8068128" y="4683473"/>
            <a:ext cx="1075872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A495E5D-9EBE-4E14-A5D9-774E007656C5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508000" y="4674065"/>
            <a:ext cx="3467947" cy="940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6BEF8F6-7239-4BD7-A39C-F8364F22982B}"/>
              </a:ext>
            </a:extLst>
          </p:cNvPr>
          <p:cNvCxnSpPr>
            <a:cxnSpLocks/>
          </p:cNvCxnSpPr>
          <p:nvPr/>
        </p:nvCxnSpPr>
        <p:spPr>
          <a:xfrm flipV="1">
            <a:off x="508000" y="3003074"/>
            <a:ext cx="0" cy="167099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0337C70-C477-44E2-B7EF-B529C732522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35177" y="1011384"/>
            <a:ext cx="1452004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AD7496D-46BF-44A3-98F3-FA4395DD2016}"/>
              </a:ext>
            </a:extLst>
          </p:cNvPr>
          <p:cNvCxnSpPr>
            <a:cxnSpLocks/>
            <a:endCxn id="19" idx="15"/>
          </p:cNvCxnSpPr>
          <p:nvPr/>
        </p:nvCxnSpPr>
        <p:spPr>
          <a:xfrm flipH="1">
            <a:off x="535176" y="1011385"/>
            <a:ext cx="2445" cy="106647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9AAF68C-EF4A-4451-989C-C13E41CF0E27}"/>
              </a:ext>
            </a:extLst>
          </p:cNvPr>
          <p:cNvSpPr txBox="1"/>
          <p:nvPr/>
        </p:nvSpPr>
        <p:spPr>
          <a:xfrm>
            <a:off x="2146854" y="1468584"/>
            <a:ext cx="611065" cy="235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33" dirty="0">
                <a:latin typeface="Montserrat" panose="02000505000000020004" pitchFamily="2" charset="0"/>
              </a:rPr>
              <a:t>Region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C47D71F-12D7-4098-ABFE-E9E6A88C9CA8}"/>
              </a:ext>
            </a:extLst>
          </p:cNvPr>
          <p:cNvSpPr txBox="1"/>
          <p:nvPr/>
        </p:nvSpPr>
        <p:spPr>
          <a:xfrm>
            <a:off x="2162763" y="4206325"/>
            <a:ext cx="841897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Report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10B4177-8D41-4EA1-A39C-3315B2F3BF46}"/>
              </a:ext>
            </a:extLst>
          </p:cNvPr>
          <p:cNvSpPr/>
          <p:nvPr/>
        </p:nvSpPr>
        <p:spPr>
          <a:xfrm>
            <a:off x="2188184" y="5098823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ontserrat" panose="02000505000000020004" pitchFamily="2" charset="0"/>
              </a:rPr>
              <a:t>Dashboard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E152A80-593E-47C2-9849-24AB7F249837}"/>
              </a:ext>
            </a:extLst>
          </p:cNvPr>
          <p:cNvCxnSpPr>
            <a:cxnSpLocks/>
            <a:endCxn id="65" idx="3"/>
          </p:cNvCxnSpPr>
          <p:nvPr/>
        </p:nvCxnSpPr>
        <p:spPr>
          <a:xfrm flipH="1" flipV="1">
            <a:off x="3712184" y="5556023"/>
            <a:ext cx="1025763" cy="795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43F5049-DC7B-40E0-B89B-3CB1DC9943C6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737947" y="5140674"/>
            <a:ext cx="0" cy="421929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FE5A74E-0797-44F9-B1FE-8482DEC505A8}"/>
              </a:ext>
            </a:extLst>
          </p:cNvPr>
          <p:cNvSpPr txBox="1"/>
          <p:nvPr/>
        </p:nvSpPr>
        <p:spPr>
          <a:xfrm>
            <a:off x="3718957" y="5587655"/>
            <a:ext cx="2188016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Reports Dashboard</a:t>
            </a:r>
          </a:p>
          <a:p>
            <a:r>
              <a:rPr lang="en-US" sz="1467" dirty="0">
                <a:latin typeface="Montserrat" panose="02000505000000020004" pitchFamily="2" charset="0"/>
              </a:rPr>
              <a:t>Network Maps</a:t>
            </a:r>
          </a:p>
          <a:p>
            <a:r>
              <a:rPr lang="en-US" sz="1467" dirty="0">
                <a:latin typeface="Montserrat" panose="02000505000000020004" pitchFamily="2" charset="0"/>
              </a:rPr>
              <a:t>Social Listening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A96FBD1-11DC-4947-8C72-85DB66B187A3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1505405" y="5556023"/>
            <a:ext cx="682779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8EDE565-7517-46F2-BA82-3429701FAED6}"/>
              </a:ext>
            </a:extLst>
          </p:cNvPr>
          <p:cNvCxnSpPr>
            <a:cxnSpLocks/>
          </p:cNvCxnSpPr>
          <p:nvPr/>
        </p:nvCxnSpPr>
        <p:spPr>
          <a:xfrm flipV="1">
            <a:off x="1505405" y="4674066"/>
            <a:ext cx="0" cy="881957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16DD6710-2195-424F-A5C6-25031BD7D376}"/>
              </a:ext>
            </a:extLst>
          </p:cNvPr>
          <p:cNvSpPr txBox="1"/>
          <p:nvPr/>
        </p:nvSpPr>
        <p:spPr>
          <a:xfrm>
            <a:off x="10700729" y="4458955"/>
            <a:ext cx="886781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AI / ML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3F71965-0EE6-4B56-B093-C113FBE97A39}"/>
              </a:ext>
            </a:extLst>
          </p:cNvPr>
          <p:cNvSpPr/>
          <p:nvPr/>
        </p:nvSpPr>
        <p:spPr>
          <a:xfrm>
            <a:off x="1523999" y="2692864"/>
            <a:ext cx="1524000" cy="914400"/>
          </a:xfrm>
          <a:prstGeom prst="rect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Montserrat" panose="02000505000000020004" pitchFamily="2" charset="0"/>
              </a:rPr>
              <a:t>Training / Support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8CA20E3-BF65-4D02-8D4C-C897B3390DAB}"/>
              </a:ext>
            </a:extLst>
          </p:cNvPr>
          <p:cNvSpPr/>
          <p:nvPr/>
        </p:nvSpPr>
        <p:spPr>
          <a:xfrm>
            <a:off x="10031789" y="2286464"/>
            <a:ext cx="1524000" cy="914400"/>
          </a:xfrm>
          <a:prstGeom prst="rect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Montserrat" panose="02000505000000020004" pitchFamily="2" charset="0"/>
              </a:rPr>
              <a:t>Client Engineers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1D7EAE1-D1FD-45D9-A221-52D33694901C}"/>
              </a:ext>
            </a:extLst>
          </p:cNvPr>
          <p:cNvSpPr txBox="1"/>
          <p:nvPr/>
        </p:nvSpPr>
        <p:spPr>
          <a:xfrm>
            <a:off x="7291730" y="60520"/>
            <a:ext cx="3065263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67" dirty="0">
                <a:latin typeface="Montserrat" panose="02000505000000020004" pitchFamily="2" charset="0"/>
              </a:rPr>
              <a:t>AEDES Engine – Precomputed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F22CE2C-EC1F-40B7-881F-553A4FBA1C4B}"/>
              </a:ext>
            </a:extLst>
          </p:cNvPr>
          <p:cNvSpPr txBox="1"/>
          <p:nvPr/>
        </p:nvSpPr>
        <p:spPr>
          <a:xfrm>
            <a:off x="1861339" y="129171"/>
            <a:ext cx="258917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AEDES Command Center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6F820FBD-37AB-4E88-94EE-BC7989F2EB9C}"/>
              </a:ext>
            </a:extLst>
          </p:cNvPr>
          <p:cNvSpPr/>
          <p:nvPr/>
        </p:nvSpPr>
        <p:spPr>
          <a:xfrm>
            <a:off x="6544128" y="4226273"/>
            <a:ext cx="15240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tx1"/>
                </a:solidFill>
                <a:latin typeface="Montserrat" panose="02000505000000020004" pitchFamily="2" charset="0"/>
              </a:rPr>
              <a:t>Produce Reports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494E249-E95B-4CC8-878E-982CE6F448D1}"/>
              </a:ext>
            </a:extLst>
          </p:cNvPr>
          <p:cNvCxnSpPr>
            <a:cxnSpLocks/>
            <a:stCxn id="106" idx="1"/>
            <a:endCxn id="18" idx="3"/>
          </p:cNvCxnSpPr>
          <p:nvPr/>
        </p:nvCxnSpPr>
        <p:spPr>
          <a:xfrm flipH="1">
            <a:off x="5499947" y="4683473"/>
            <a:ext cx="1044181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FB963ED7-BF94-4D2B-A4D2-E2D4A984D1D8}"/>
              </a:ext>
            </a:extLst>
          </p:cNvPr>
          <p:cNvSpPr txBox="1"/>
          <p:nvPr/>
        </p:nvSpPr>
        <p:spPr>
          <a:xfrm>
            <a:off x="6969491" y="1513205"/>
            <a:ext cx="1117614" cy="7696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Facebook</a:t>
            </a:r>
          </a:p>
          <a:p>
            <a:r>
              <a:rPr lang="en-US" sz="1467" dirty="0">
                <a:latin typeface="Montserrat" panose="02000505000000020004" pitchFamily="2" charset="0"/>
              </a:rPr>
              <a:t>Google</a:t>
            </a:r>
          </a:p>
          <a:p>
            <a:r>
              <a:rPr lang="en-US" sz="1467" dirty="0">
                <a:latin typeface="Montserrat" panose="02000505000000020004" pitchFamily="2" charset="0"/>
              </a:rPr>
              <a:t>Twitter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391BDC-4C1C-459C-9F01-22DBB3CBDEE3}"/>
              </a:ext>
            </a:extLst>
          </p:cNvPr>
          <p:cNvSpPr txBox="1"/>
          <p:nvPr/>
        </p:nvSpPr>
        <p:spPr>
          <a:xfrm>
            <a:off x="475617" y="1688878"/>
            <a:ext cx="772969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anose="02000505000000020004" pitchFamily="2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318786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7044B89-389E-482D-8180-2397FCEFE4D5}"/>
              </a:ext>
            </a:extLst>
          </p:cNvPr>
          <p:cNvSpPr/>
          <p:nvPr/>
        </p:nvSpPr>
        <p:spPr>
          <a:xfrm>
            <a:off x="7223913" y="409568"/>
            <a:ext cx="1480930" cy="17454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ML Analysis</a:t>
            </a:r>
          </a:p>
        </p:txBody>
      </p:sp>
      <p:sp>
        <p:nvSpPr>
          <p:cNvPr id="5" name="Google Shape;426;p20">
            <a:extLst>
              <a:ext uri="{FF2B5EF4-FFF2-40B4-BE49-F238E27FC236}">
                <a16:creationId xmlns:a16="http://schemas.microsoft.com/office/drawing/2014/main" id="{DB4C1D8F-96B1-46B5-97DC-ECEB8C19D4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10972800" cy="62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 sz="2800" dirty="0">
                <a:solidFill>
                  <a:schemeClr val="tx1"/>
                </a:solidFill>
                <a:latin typeface="Montserrat" panose="02000505000000020004" pitchFamily="2" charset="0"/>
              </a:rPr>
              <a:t>Workflow</a:t>
            </a:r>
            <a:endParaRPr sz="280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C851B2-6A4F-415C-BAEE-B7F0581B484B}"/>
              </a:ext>
            </a:extLst>
          </p:cNvPr>
          <p:cNvSpPr/>
          <p:nvPr/>
        </p:nvSpPr>
        <p:spPr>
          <a:xfrm>
            <a:off x="8987905" y="2642919"/>
            <a:ext cx="1480930" cy="3046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Product Development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A39BC9-1F6F-428D-84A0-B1BDF4AF48FE}"/>
              </a:ext>
            </a:extLst>
          </p:cNvPr>
          <p:cNvSpPr/>
          <p:nvPr/>
        </p:nvSpPr>
        <p:spPr>
          <a:xfrm>
            <a:off x="5355535" y="2655525"/>
            <a:ext cx="1480930" cy="22559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API Development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399159-16A6-44BB-B164-18B3AA4756AC}"/>
              </a:ext>
            </a:extLst>
          </p:cNvPr>
          <p:cNvSpPr/>
          <p:nvPr/>
        </p:nvSpPr>
        <p:spPr>
          <a:xfrm>
            <a:off x="5365895" y="5368323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Publication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FF5277-A9BB-42DC-AB9C-0D586EAD2CF9}"/>
              </a:ext>
            </a:extLst>
          </p:cNvPr>
          <p:cNvSpPr/>
          <p:nvPr/>
        </p:nvSpPr>
        <p:spPr>
          <a:xfrm>
            <a:off x="488677" y="1697043"/>
            <a:ext cx="1480930" cy="22559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Data Collection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C3093B-CA34-4BD3-AAB8-233C6DB39ED2}"/>
              </a:ext>
            </a:extLst>
          </p:cNvPr>
          <p:cNvSpPr/>
          <p:nvPr/>
        </p:nvSpPr>
        <p:spPr>
          <a:xfrm>
            <a:off x="488677" y="4217377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Data Collection Automation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3B4DA4-2607-4F38-ACD1-A44E13D45EB3}"/>
              </a:ext>
            </a:extLst>
          </p:cNvPr>
          <p:cNvSpPr/>
          <p:nvPr/>
        </p:nvSpPr>
        <p:spPr>
          <a:xfrm>
            <a:off x="488677" y="1096030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Data Mapping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DCB5E5-9D17-479F-9947-BD26C7349E2C}"/>
              </a:ext>
            </a:extLst>
          </p:cNvPr>
          <p:cNvSpPr/>
          <p:nvPr/>
        </p:nvSpPr>
        <p:spPr>
          <a:xfrm>
            <a:off x="2833481" y="126331"/>
            <a:ext cx="1480930" cy="15730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ontserrat" panose="02000505000000020004" pitchFamily="2" charset="0"/>
              </a:rPr>
              <a:t>Infrastructure Setup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FE68F3-1AF6-4162-B8D3-BD4B27BF4468}"/>
              </a:ext>
            </a:extLst>
          </p:cNvPr>
          <p:cNvSpPr/>
          <p:nvPr/>
        </p:nvSpPr>
        <p:spPr>
          <a:xfrm>
            <a:off x="2842403" y="2033760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Database Design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F6EFC9-50BC-458F-B033-589093AD6C96}"/>
              </a:ext>
            </a:extLst>
          </p:cNvPr>
          <p:cNvSpPr/>
          <p:nvPr/>
        </p:nvSpPr>
        <p:spPr>
          <a:xfrm>
            <a:off x="2842403" y="2608446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Data Warehouse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6262AE-1043-454E-A91B-CF19492FA829}"/>
              </a:ext>
            </a:extLst>
          </p:cNvPr>
          <p:cNvSpPr/>
          <p:nvPr/>
        </p:nvSpPr>
        <p:spPr>
          <a:xfrm>
            <a:off x="7371407" y="69751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Time-Series Trends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A35FF0-BE07-4082-9377-902610A5A34D}"/>
              </a:ext>
            </a:extLst>
          </p:cNvPr>
          <p:cNvSpPr/>
          <p:nvPr/>
        </p:nvSpPr>
        <p:spPr>
          <a:xfrm>
            <a:off x="7371407" y="1182582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ontserrat" panose="02000505000000020004" pitchFamily="2" charset="0"/>
              </a:rPr>
              <a:t>Social Listening Trends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E040B-7737-4FCE-88C8-FA64FE5ECB1B}"/>
              </a:ext>
            </a:extLst>
          </p:cNvPr>
          <p:cNvSpPr/>
          <p:nvPr/>
        </p:nvSpPr>
        <p:spPr>
          <a:xfrm>
            <a:off x="7371407" y="1662536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Montserrat" panose="02000505000000020004" pitchFamily="2" charset="0"/>
              </a:rPr>
              <a:t>Regional Risk Mapping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AC4594-936D-4E9A-A5E8-0063B379670E}"/>
              </a:ext>
            </a:extLst>
          </p:cNvPr>
          <p:cNvSpPr/>
          <p:nvPr/>
        </p:nvSpPr>
        <p:spPr>
          <a:xfrm>
            <a:off x="5486400" y="3023207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Get dengue trends per region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C3789C-7897-47F8-8840-881A9DC52526}"/>
              </a:ext>
            </a:extLst>
          </p:cNvPr>
          <p:cNvSpPr/>
          <p:nvPr/>
        </p:nvSpPr>
        <p:spPr>
          <a:xfrm>
            <a:off x="5486400" y="3462259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Get risk level  per region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CDA862F-2C3A-44FC-89F1-96D9DD27915C}"/>
              </a:ext>
            </a:extLst>
          </p:cNvPr>
          <p:cNvSpPr/>
          <p:nvPr/>
        </p:nvSpPr>
        <p:spPr>
          <a:xfrm>
            <a:off x="636171" y="2037620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Hazards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B10C61-F652-473C-9CCF-8448F81C43D7}"/>
              </a:ext>
            </a:extLst>
          </p:cNvPr>
          <p:cNvSpPr/>
          <p:nvPr/>
        </p:nvSpPr>
        <p:spPr>
          <a:xfrm>
            <a:off x="636171" y="250547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Montserrat" panose="02000505000000020004" pitchFamily="2" charset="0"/>
              </a:rPr>
              <a:t>Vulnerabilities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4E54DCC-B9A6-478A-A694-7973A1852627}"/>
              </a:ext>
            </a:extLst>
          </p:cNvPr>
          <p:cNvSpPr/>
          <p:nvPr/>
        </p:nvSpPr>
        <p:spPr>
          <a:xfrm>
            <a:off x="636171" y="2984851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Coping Capacity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E1B2E8-FC50-4831-A70B-6C6E8D2371A7}"/>
              </a:ext>
            </a:extLst>
          </p:cNvPr>
          <p:cNvSpPr/>
          <p:nvPr/>
        </p:nvSpPr>
        <p:spPr>
          <a:xfrm>
            <a:off x="622631" y="3441195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Montserrat" panose="02000505000000020004" pitchFamily="2" charset="0"/>
              </a:rPr>
              <a:t>EpiBureau</a:t>
            </a:r>
            <a:endParaRPr lang="en-US" sz="110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A2A6EB-736B-42D3-A93B-1F70300009F0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>
            <a:off x="1969607" y="2825030"/>
            <a:ext cx="872796" cy="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D2D4D8-5FAC-4227-9CCB-6DFE9B65C92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3582868" y="2468738"/>
            <a:ext cx="0" cy="139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0C547887-57BB-45F0-8623-07B74B34552C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4323333" y="2825935"/>
            <a:ext cx="1032202" cy="9575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A7AA32-8E50-4228-994B-230FCC7ACD5B}"/>
              </a:ext>
            </a:extLst>
          </p:cNvPr>
          <p:cNvCxnSpPr>
            <a:cxnSpLocks/>
            <a:stCxn id="60" idx="2"/>
            <a:endCxn id="8" idx="0"/>
          </p:cNvCxnSpPr>
          <p:nvPr/>
        </p:nvCxnSpPr>
        <p:spPr>
          <a:xfrm flipH="1">
            <a:off x="6096000" y="2307737"/>
            <a:ext cx="4290" cy="347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3704AEA-1245-4F7C-AC63-2F402B399F62}"/>
              </a:ext>
            </a:extLst>
          </p:cNvPr>
          <p:cNvSpPr/>
          <p:nvPr/>
        </p:nvSpPr>
        <p:spPr>
          <a:xfrm>
            <a:off x="5355535" y="198507"/>
            <a:ext cx="1480930" cy="21508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ML Pipeline Dev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35E3742-9A21-45AA-BC4D-B755FF9C30D6}"/>
              </a:ext>
            </a:extLst>
          </p:cNvPr>
          <p:cNvSpPr/>
          <p:nvPr/>
        </p:nvSpPr>
        <p:spPr>
          <a:xfrm>
            <a:off x="5507319" y="508549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Big Data Processing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3C977DF-348D-470D-8D55-8E8777A9565A}"/>
              </a:ext>
            </a:extLst>
          </p:cNvPr>
          <p:cNvSpPr/>
          <p:nvPr/>
        </p:nvSpPr>
        <p:spPr>
          <a:xfrm>
            <a:off x="5507319" y="993613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Montserrat" panose="02000505000000020004" pitchFamily="2" charset="0"/>
              </a:rPr>
              <a:t>Training and Retraining Models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A00E956-F8BA-4858-BC56-4295A6768C0B}"/>
              </a:ext>
            </a:extLst>
          </p:cNvPr>
          <p:cNvSpPr/>
          <p:nvPr/>
        </p:nvSpPr>
        <p:spPr>
          <a:xfrm>
            <a:off x="5507319" y="1473567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Montserrat" panose="02000505000000020004" pitchFamily="2" charset="0"/>
              </a:rPr>
              <a:t>Testing Models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EC3AF6-028C-4DF5-8F84-E0C0B4C53F8C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1229142" y="3953016"/>
            <a:ext cx="0" cy="264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9D839DA-928B-4FA4-B7CA-4A179833C00A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>
            <a:off x="1229142" y="1531008"/>
            <a:ext cx="0" cy="166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63138EBC-0F0C-4B63-AC36-2D5A3C11B64F}"/>
              </a:ext>
            </a:extLst>
          </p:cNvPr>
          <p:cNvCxnSpPr>
            <a:cxnSpLocks/>
          </p:cNvCxnSpPr>
          <p:nvPr/>
        </p:nvCxnSpPr>
        <p:spPr>
          <a:xfrm flipV="1">
            <a:off x="1969607" y="2930110"/>
            <a:ext cx="872796" cy="1608931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0BD73748-C108-4308-8765-4AD81536C495}"/>
              </a:ext>
            </a:extLst>
          </p:cNvPr>
          <p:cNvSpPr/>
          <p:nvPr/>
        </p:nvSpPr>
        <p:spPr>
          <a:xfrm>
            <a:off x="5507319" y="191350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Montserrat" panose="02000505000000020004" pitchFamily="2" charset="0"/>
              </a:rPr>
              <a:t>Model Deployment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C1137EE-1776-4A95-88E1-63B07678905F}"/>
              </a:ext>
            </a:extLst>
          </p:cNvPr>
          <p:cNvCxnSpPr>
            <a:cxnSpLocks/>
            <a:stCxn id="42" idx="3"/>
            <a:endCxn id="4" idx="1"/>
          </p:cNvCxnSpPr>
          <p:nvPr/>
        </p:nvCxnSpPr>
        <p:spPr>
          <a:xfrm>
            <a:off x="6836465" y="1273911"/>
            <a:ext cx="387448" cy="8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2D7A642D-D306-421E-B9E1-BF425E89AD9C}"/>
              </a:ext>
            </a:extLst>
          </p:cNvPr>
          <p:cNvCxnSpPr>
            <a:cxnSpLocks/>
            <a:stCxn id="13" idx="3"/>
            <a:endCxn id="42" idx="1"/>
          </p:cNvCxnSpPr>
          <p:nvPr/>
        </p:nvCxnSpPr>
        <p:spPr>
          <a:xfrm flipV="1">
            <a:off x="4323333" y="1273911"/>
            <a:ext cx="1032202" cy="1552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0C89A046-5FD7-410E-B14B-3821D287D01E}"/>
              </a:ext>
            </a:extLst>
          </p:cNvPr>
          <p:cNvSpPr/>
          <p:nvPr/>
        </p:nvSpPr>
        <p:spPr>
          <a:xfrm>
            <a:off x="8987905" y="604871"/>
            <a:ext cx="1480930" cy="13548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ML Deployment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7D8431E-6C3E-4A23-BA54-0420E4FED0A3}"/>
              </a:ext>
            </a:extLst>
          </p:cNvPr>
          <p:cNvSpPr/>
          <p:nvPr/>
        </p:nvSpPr>
        <p:spPr>
          <a:xfrm>
            <a:off x="9135399" y="892821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Local Instance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E4679BB-6177-46E2-8009-E61363FD8E28}"/>
              </a:ext>
            </a:extLst>
          </p:cNvPr>
          <p:cNvSpPr/>
          <p:nvPr/>
        </p:nvSpPr>
        <p:spPr>
          <a:xfrm>
            <a:off x="9135399" y="1421474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Cloud Instance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C49D96E-3510-4A0D-AC4B-51739DAEC628}"/>
              </a:ext>
            </a:extLst>
          </p:cNvPr>
          <p:cNvCxnSpPr>
            <a:cxnSpLocks/>
            <a:stCxn id="4" idx="3"/>
            <a:endCxn id="85" idx="1"/>
          </p:cNvCxnSpPr>
          <p:nvPr/>
        </p:nvCxnSpPr>
        <p:spPr>
          <a:xfrm>
            <a:off x="8704843" y="1282289"/>
            <a:ext cx="2830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9D860E41-CF0C-4786-A4A3-FA0BFC2051B5}"/>
              </a:ext>
            </a:extLst>
          </p:cNvPr>
          <p:cNvSpPr/>
          <p:nvPr/>
        </p:nvSpPr>
        <p:spPr>
          <a:xfrm>
            <a:off x="5486400" y="3920949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Get Hazards, </a:t>
            </a:r>
            <a:r>
              <a:rPr lang="en-US" sz="900" dirty="0" err="1">
                <a:solidFill>
                  <a:schemeClr val="tx1"/>
                </a:solidFill>
                <a:latin typeface="Montserrat" panose="02000505000000020004" pitchFamily="2" charset="0"/>
              </a:rPr>
              <a:t>Vul</a:t>
            </a:r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, Coping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06C8FE6-DE8D-47CF-A369-EAA866933218}"/>
              </a:ext>
            </a:extLst>
          </p:cNvPr>
          <p:cNvSpPr/>
          <p:nvPr/>
        </p:nvSpPr>
        <p:spPr>
          <a:xfrm>
            <a:off x="5486400" y="4379639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Token Generation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F698855-6D08-4853-ADD6-4A92663B422A}"/>
              </a:ext>
            </a:extLst>
          </p:cNvPr>
          <p:cNvSpPr/>
          <p:nvPr/>
        </p:nvSpPr>
        <p:spPr>
          <a:xfrm>
            <a:off x="2842403" y="3207272"/>
            <a:ext cx="1480930" cy="30932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Product Design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CFE1276-82F1-4070-BEE8-572C24A32D0A}"/>
              </a:ext>
            </a:extLst>
          </p:cNvPr>
          <p:cNvSpPr/>
          <p:nvPr/>
        </p:nvSpPr>
        <p:spPr>
          <a:xfrm>
            <a:off x="2991704" y="3531906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Dengue Panic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087F2BB-F716-4D32-9E77-DCE2DACB6F3E}"/>
              </a:ext>
            </a:extLst>
          </p:cNvPr>
          <p:cNvSpPr/>
          <p:nvPr/>
        </p:nvSpPr>
        <p:spPr>
          <a:xfrm>
            <a:off x="2991704" y="397095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Social Listening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F273E86-2589-42BB-AC36-E1459BEC9D2E}"/>
              </a:ext>
            </a:extLst>
          </p:cNvPr>
          <p:cNvSpPr/>
          <p:nvPr/>
        </p:nvSpPr>
        <p:spPr>
          <a:xfrm>
            <a:off x="2991704" y="442964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Risk Mapping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A103B98-7E70-490A-AC13-F61560D550C1}"/>
              </a:ext>
            </a:extLst>
          </p:cNvPr>
          <p:cNvSpPr/>
          <p:nvPr/>
        </p:nvSpPr>
        <p:spPr>
          <a:xfrm>
            <a:off x="2991704" y="4888338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Montserrat" panose="02000505000000020004" pitchFamily="2" charset="0"/>
              </a:rPr>
              <a:t>Action and recommendations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6516DE2-34A3-453E-8130-A05609B5B58B}"/>
              </a:ext>
            </a:extLst>
          </p:cNvPr>
          <p:cNvSpPr/>
          <p:nvPr/>
        </p:nvSpPr>
        <p:spPr>
          <a:xfrm>
            <a:off x="2985607" y="5346225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Montserrat" panose="02000505000000020004" pitchFamily="2" charset="0"/>
              </a:rPr>
              <a:t>Performance Monitoring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48FBA94-7A4D-4969-9C82-F4F84DDF9FA2}"/>
              </a:ext>
            </a:extLst>
          </p:cNvPr>
          <p:cNvSpPr/>
          <p:nvPr/>
        </p:nvSpPr>
        <p:spPr>
          <a:xfrm>
            <a:off x="2985607" y="5822826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Montserrat" panose="02000505000000020004" pitchFamily="2" charset="0"/>
              </a:rPr>
              <a:t>Admin Module</a:t>
            </a:r>
          </a:p>
        </p:txBody>
      </p:sp>
      <p:cxnSp>
        <p:nvCxnSpPr>
          <p:cNvPr id="108" name="Connector: Elbow 107">
            <a:extLst>
              <a:ext uri="{FF2B5EF4-FFF2-40B4-BE49-F238E27FC236}">
                <a16:creationId xmlns:a16="http://schemas.microsoft.com/office/drawing/2014/main" id="{11C805A4-025E-4FDC-AA85-A937B8052C86}"/>
              </a:ext>
            </a:extLst>
          </p:cNvPr>
          <p:cNvCxnSpPr>
            <a:cxnSpLocks/>
          </p:cNvCxnSpPr>
          <p:nvPr/>
        </p:nvCxnSpPr>
        <p:spPr>
          <a:xfrm>
            <a:off x="1969607" y="2449880"/>
            <a:ext cx="872796" cy="2171945"/>
          </a:xfrm>
          <a:prstGeom prst="bentConnector3">
            <a:avLst>
              <a:gd name="adj1" fmla="val 767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5FC8CA4C-7D20-4EE5-BA64-E14DD932DC39}"/>
              </a:ext>
            </a:extLst>
          </p:cNvPr>
          <p:cNvCxnSpPr>
            <a:cxnSpLocks/>
          </p:cNvCxnSpPr>
          <p:nvPr/>
        </p:nvCxnSpPr>
        <p:spPr>
          <a:xfrm flipV="1">
            <a:off x="4332255" y="3509148"/>
            <a:ext cx="4655650" cy="1560969"/>
          </a:xfrm>
          <a:prstGeom prst="bentConnector3">
            <a:avLst>
              <a:gd name="adj1" fmla="val 582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10B72EB7-B428-4DE4-9EBE-518228AC08CE}"/>
              </a:ext>
            </a:extLst>
          </p:cNvPr>
          <p:cNvSpPr/>
          <p:nvPr/>
        </p:nvSpPr>
        <p:spPr>
          <a:xfrm>
            <a:off x="9135399" y="3092854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Portal Development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4B14E58-423C-4D29-A2A5-9674CA9D20DF}"/>
              </a:ext>
            </a:extLst>
          </p:cNvPr>
          <p:cNvSpPr/>
          <p:nvPr/>
        </p:nvSpPr>
        <p:spPr>
          <a:xfrm>
            <a:off x="9135399" y="4062277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Testing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FDDF00CF-E796-47CA-8FB1-4FFC947ECC81}"/>
              </a:ext>
            </a:extLst>
          </p:cNvPr>
          <p:cNvSpPr/>
          <p:nvPr/>
        </p:nvSpPr>
        <p:spPr>
          <a:xfrm>
            <a:off x="9135399" y="4520967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User Changes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316DA65-BA11-47ED-9097-4E0FFBB79CE8}"/>
              </a:ext>
            </a:extLst>
          </p:cNvPr>
          <p:cNvSpPr/>
          <p:nvPr/>
        </p:nvSpPr>
        <p:spPr>
          <a:xfrm>
            <a:off x="9135399" y="4979657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Deployment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0421BF33-962D-4513-A263-5EF7A68F6F11}"/>
              </a:ext>
            </a:extLst>
          </p:cNvPr>
          <p:cNvSpPr/>
          <p:nvPr/>
        </p:nvSpPr>
        <p:spPr>
          <a:xfrm>
            <a:off x="9135399" y="3548056"/>
            <a:ext cx="1185942" cy="3942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2000505000000020004" pitchFamily="2" charset="0"/>
              </a:rPr>
              <a:t>Integrate ML and API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BEF45CC-2A8A-4C6D-8C49-2EB413C594C8}"/>
              </a:ext>
            </a:extLst>
          </p:cNvPr>
          <p:cNvSpPr/>
          <p:nvPr/>
        </p:nvSpPr>
        <p:spPr>
          <a:xfrm>
            <a:off x="5365895" y="5865560"/>
            <a:ext cx="1480930" cy="4349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Training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13C165DA-7A8B-44C5-A3DA-B01280DF9D99}"/>
              </a:ext>
            </a:extLst>
          </p:cNvPr>
          <p:cNvCxnSpPr>
            <a:cxnSpLocks/>
          </p:cNvCxnSpPr>
          <p:nvPr/>
        </p:nvCxnSpPr>
        <p:spPr>
          <a:xfrm>
            <a:off x="6836465" y="3429000"/>
            <a:ext cx="2151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F03C8ECF-C075-4F3E-B4A1-7CEF7166196A}"/>
              </a:ext>
            </a:extLst>
          </p:cNvPr>
          <p:cNvCxnSpPr>
            <a:cxnSpLocks/>
          </p:cNvCxnSpPr>
          <p:nvPr/>
        </p:nvCxnSpPr>
        <p:spPr>
          <a:xfrm>
            <a:off x="9728370" y="1959706"/>
            <a:ext cx="0" cy="683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nector: Elbow 159">
            <a:extLst>
              <a:ext uri="{FF2B5EF4-FFF2-40B4-BE49-F238E27FC236}">
                <a16:creationId xmlns:a16="http://schemas.microsoft.com/office/drawing/2014/main" id="{7C68C419-0419-4542-A8BB-B76C391B0FAE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1969607" y="1313519"/>
            <a:ext cx="872796" cy="9377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92CF8D8A-3818-4CD1-AEFF-CFA474A84CF6}"/>
              </a:ext>
            </a:extLst>
          </p:cNvPr>
          <p:cNvSpPr/>
          <p:nvPr/>
        </p:nvSpPr>
        <p:spPr>
          <a:xfrm>
            <a:off x="2980975" y="404346"/>
            <a:ext cx="1185942" cy="2719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Local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EB15E35D-B16E-4912-B395-CA1AB1A0CDAC}"/>
              </a:ext>
            </a:extLst>
          </p:cNvPr>
          <p:cNvSpPr/>
          <p:nvPr/>
        </p:nvSpPr>
        <p:spPr>
          <a:xfrm>
            <a:off x="2980974" y="705380"/>
            <a:ext cx="1185942" cy="2719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Cloud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6720E21F-D0C9-42CB-8085-BEA01DEBB567}"/>
              </a:ext>
            </a:extLst>
          </p:cNvPr>
          <p:cNvSpPr/>
          <p:nvPr/>
        </p:nvSpPr>
        <p:spPr>
          <a:xfrm>
            <a:off x="2980974" y="1041501"/>
            <a:ext cx="1185942" cy="2719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Montserrat" panose="02000505000000020004" pitchFamily="2" charset="0"/>
              </a:rPr>
              <a:t>ML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31491FC8-745F-4AE1-980D-3968AA917930}"/>
              </a:ext>
            </a:extLst>
          </p:cNvPr>
          <p:cNvSpPr/>
          <p:nvPr/>
        </p:nvSpPr>
        <p:spPr>
          <a:xfrm>
            <a:off x="2991704" y="1355605"/>
            <a:ext cx="1185942" cy="2719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Montserrat" panose="02000505000000020004" pitchFamily="2" charset="0"/>
              </a:rPr>
              <a:t>Github</a:t>
            </a:r>
            <a:endParaRPr lang="en-US" sz="110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586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558800" y="3200401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User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854200" y="23368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Query / API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854200" y="41910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View</a:t>
            </a:r>
          </a:p>
        </p:txBody>
      </p:sp>
      <p:cxnSp>
        <p:nvCxnSpPr>
          <p:cNvPr id="6" name="Elbow Connector 5"/>
          <p:cNvCxnSpPr>
            <a:stCxn id="2" idx="0"/>
            <a:endCxn id="3" idx="1"/>
          </p:cNvCxnSpPr>
          <p:nvPr/>
        </p:nvCxnSpPr>
        <p:spPr>
          <a:xfrm rot="5400000" flipH="1" flipV="1">
            <a:off x="1171575" y="2517775"/>
            <a:ext cx="603251" cy="76200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505200" y="23368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Pending Ticket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505200" y="41910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Outputs</a:t>
            </a:r>
          </a:p>
        </p:txBody>
      </p:sp>
      <p:cxnSp>
        <p:nvCxnSpPr>
          <p:cNvPr id="10" name="Straight Arrow Connector 9"/>
          <p:cNvCxnSpPr>
            <a:stCxn id="3" idx="3"/>
            <a:endCxn id="7" idx="1"/>
          </p:cNvCxnSpPr>
          <p:nvPr/>
        </p:nvCxnSpPr>
        <p:spPr>
          <a:xfrm>
            <a:off x="2921000" y="2597151"/>
            <a:ext cx="5842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1"/>
            <a:endCxn id="4" idx="3"/>
          </p:cNvCxnSpPr>
          <p:nvPr/>
        </p:nvCxnSpPr>
        <p:spPr>
          <a:xfrm flipH="1">
            <a:off x="2921000" y="4451351"/>
            <a:ext cx="5842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4" idx="1"/>
            <a:endCxn id="2" idx="2"/>
          </p:cNvCxnSpPr>
          <p:nvPr/>
        </p:nvCxnSpPr>
        <p:spPr>
          <a:xfrm rot="10800000">
            <a:off x="1092200" y="3721100"/>
            <a:ext cx="762000" cy="73025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187700" y="152401"/>
            <a:ext cx="0" cy="659130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5689600" y="3200401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Analyst</a:t>
            </a:r>
          </a:p>
        </p:txBody>
      </p:sp>
      <p:cxnSp>
        <p:nvCxnSpPr>
          <p:cNvPr id="21" name="Elbow Connector 20"/>
          <p:cNvCxnSpPr>
            <a:stCxn id="7" idx="3"/>
            <a:endCxn id="19" idx="1"/>
          </p:cNvCxnSpPr>
          <p:nvPr/>
        </p:nvCxnSpPr>
        <p:spPr>
          <a:xfrm>
            <a:off x="4572000" y="2597151"/>
            <a:ext cx="1117600" cy="8636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cxnSpLocks/>
          </p:cNvCxnSpPr>
          <p:nvPr/>
        </p:nvCxnSpPr>
        <p:spPr>
          <a:xfrm flipV="1">
            <a:off x="4597402" y="3590927"/>
            <a:ext cx="1066799" cy="720722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5689600" y="1276351"/>
            <a:ext cx="1066800" cy="5207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Sources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632200" y="292102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Remote Sensing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5003800" y="292102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Social Listening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375400" y="292102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Mobility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7747000" y="292102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Socio Economic</a:t>
            </a:r>
          </a:p>
        </p:txBody>
      </p:sp>
      <p:cxnSp>
        <p:nvCxnSpPr>
          <p:cNvPr id="30" name="Straight Arrow Connector 29"/>
          <p:cNvCxnSpPr>
            <a:stCxn id="24" idx="2"/>
            <a:endCxn id="19" idx="0"/>
          </p:cNvCxnSpPr>
          <p:nvPr/>
        </p:nvCxnSpPr>
        <p:spPr>
          <a:xfrm>
            <a:off x="6223000" y="1797052"/>
            <a:ext cx="0" cy="1403349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25" idx="2"/>
            <a:endCxn id="24" idx="0"/>
          </p:cNvCxnSpPr>
          <p:nvPr/>
        </p:nvCxnSpPr>
        <p:spPr>
          <a:xfrm rot="16200000" flipH="1">
            <a:off x="4962526" y="15876"/>
            <a:ext cx="463551" cy="20574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26" idx="2"/>
            <a:endCxn id="24" idx="0"/>
          </p:cNvCxnSpPr>
          <p:nvPr/>
        </p:nvCxnSpPr>
        <p:spPr>
          <a:xfrm rot="16200000" flipH="1">
            <a:off x="5648326" y="701676"/>
            <a:ext cx="463551" cy="6858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7" idx="2"/>
            <a:endCxn id="24" idx="0"/>
          </p:cNvCxnSpPr>
          <p:nvPr/>
        </p:nvCxnSpPr>
        <p:spPr>
          <a:xfrm rot="5400000">
            <a:off x="6334126" y="701676"/>
            <a:ext cx="463551" cy="6858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8" idx="2"/>
            <a:endCxn id="24" idx="0"/>
          </p:cNvCxnSpPr>
          <p:nvPr/>
        </p:nvCxnSpPr>
        <p:spPr>
          <a:xfrm rot="5400000">
            <a:off x="7019926" y="15876"/>
            <a:ext cx="463551" cy="20574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8623299" y="23368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Raw Data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623301" y="3790949"/>
            <a:ext cx="1066799" cy="520700"/>
          </a:xfrm>
          <a:prstGeom prst="roundRect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Transformed Data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5676900" y="5207001"/>
            <a:ext cx="1066800" cy="520700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Analytic Query</a:t>
            </a:r>
          </a:p>
        </p:txBody>
      </p:sp>
      <p:cxnSp>
        <p:nvCxnSpPr>
          <p:cNvPr id="43" name="Elbow Connector 42"/>
          <p:cNvCxnSpPr>
            <a:stCxn id="24" idx="3"/>
            <a:endCxn id="39" idx="0"/>
          </p:cNvCxnSpPr>
          <p:nvPr/>
        </p:nvCxnSpPr>
        <p:spPr>
          <a:xfrm>
            <a:off x="6756401" y="1536701"/>
            <a:ext cx="2400299" cy="800099"/>
          </a:xfrm>
          <a:prstGeom prst="bentConnector2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39" idx="1"/>
            <a:endCxn id="19" idx="3"/>
          </p:cNvCxnSpPr>
          <p:nvPr/>
        </p:nvCxnSpPr>
        <p:spPr>
          <a:xfrm rot="10800000" flipV="1">
            <a:off x="6756401" y="2597151"/>
            <a:ext cx="1866899" cy="863600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40" idx="1"/>
            <a:endCxn id="19" idx="3"/>
          </p:cNvCxnSpPr>
          <p:nvPr/>
        </p:nvCxnSpPr>
        <p:spPr>
          <a:xfrm rot="10800000">
            <a:off x="6756401" y="3460751"/>
            <a:ext cx="1866899" cy="590548"/>
          </a:xfrm>
          <a:prstGeom prst="bentConnector3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10007600" y="3200401"/>
            <a:ext cx="1066800" cy="5207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Engineering</a:t>
            </a:r>
          </a:p>
        </p:txBody>
      </p:sp>
      <p:cxnSp>
        <p:nvCxnSpPr>
          <p:cNvPr id="50" name="Elbow Connector 49"/>
          <p:cNvCxnSpPr>
            <a:stCxn id="39" idx="3"/>
            <a:endCxn id="48" idx="0"/>
          </p:cNvCxnSpPr>
          <p:nvPr/>
        </p:nvCxnSpPr>
        <p:spPr>
          <a:xfrm>
            <a:off x="9690100" y="2597149"/>
            <a:ext cx="850901" cy="60325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48" idx="2"/>
            <a:endCxn id="40" idx="3"/>
          </p:cNvCxnSpPr>
          <p:nvPr/>
        </p:nvCxnSpPr>
        <p:spPr>
          <a:xfrm rot="5400000">
            <a:off x="9950450" y="3460749"/>
            <a:ext cx="330199" cy="850903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8623299" y="5937251"/>
            <a:ext cx="1066800" cy="52070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Warehouse</a:t>
            </a:r>
          </a:p>
        </p:txBody>
      </p:sp>
      <p:cxnSp>
        <p:nvCxnSpPr>
          <p:cNvPr id="58" name="Elbow Connector 57"/>
          <p:cNvCxnSpPr>
            <a:stCxn id="48" idx="3"/>
            <a:endCxn id="56" idx="3"/>
          </p:cNvCxnSpPr>
          <p:nvPr/>
        </p:nvCxnSpPr>
        <p:spPr>
          <a:xfrm flipH="1">
            <a:off x="9690100" y="3460749"/>
            <a:ext cx="1384301" cy="2736851"/>
          </a:xfrm>
          <a:prstGeom prst="bentConnector3">
            <a:avLst>
              <a:gd name="adj1" fmla="val -1651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/>
          <p:cNvSpPr/>
          <p:nvPr/>
        </p:nvSpPr>
        <p:spPr>
          <a:xfrm>
            <a:off x="5676900" y="5937251"/>
            <a:ext cx="1066800" cy="5207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Analysis / ML</a:t>
            </a:r>
          </a:p>
        </p:txBody>
      </p:sp>
      <p:cxnSp>
        <p:nvCxnSpPr>
          <p:cNvPr id="63" name="Elbow Connector 62"/>
          <p:cNvCxnSpPr>
            <a:stCxn id="56" idx="0"/>
            <a:endCxn id="41" idx="3"/>
          </p:cNvCxnSpPr>
          <p:nvPr/>
        </p:nvCxnSpPr>
        <p:spPr>
          <a:xfrm rot="16200000" flipV="1">
            <a:off x="7715251" y="4495802"/>
            <a:ext cx="469900" cy="2412999"/>
          </a:xfrm>
          <a:prstGeom prst="bentConnector2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6" idx="1"/>
            <a:endCxn id="59" idx="3"/>
          </p:cNvCxnSpPr>
          <p:nvPr/>
        </p:nvCxnSpPr>
        <p:spPr>
          <a:xfrm flipH="1">
            <a:off x="6743702" y="6197600"/>
            <a:ext cx="1879599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59" idx="0"/>
            <a:endCxn id="41" idx="2"/>
          </p:cNvCxnSpPr>
          <p:nvPr/>
        </p:nvCxnSpPr>
        <p:spPr>
          <a:xfrm flipV="1">
            <a:off x="6210300" y="5727701"/>
            <a:ext cx="0" cy="2095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41" idx="0"/>
            <a:endCxn id="19" idx="2"/>
          </p:cNvCxnSpPr>
          <p:nvPr/>
        </p:nvCxnSpPr>
        <p:spPr>
          <a:xfrm flipV="1">
            <a:off x="6210301" y="3721101"/>
            <a:ext cx="12700" cy="1485900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457200" y="2089149"/>
            <a:ext cx="4368800" cy="2787651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2" name="Rectangle 81"/>
          <p:cNvSpPr/>
          <p:nvPr/>
        </p:nvSpPr>
        <p:spPr>
          <a:xfrm>
            <a:off x="3492501" y="177801"/>
            <a:ext cx="5448299" cy="1797049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5" name="Rectangle 84"/>
          <p:cNvSpPr/>
          <p:nvPr/>
        </p:nvSpPr>
        <p:spPr>
          <a:xfrm>
            <a:off x="7480300" y="2089153"/>
            <a:ext cx="4089400" cy="2787649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9" name="Rectangle 88"/>
          <p:cNvSpPr/>
          <p:nvPr/>
        </p:nvSpPr>
        <p:spPr>
          <a:xfrm>
            <a:off x="5397500" y="5124450"/>
            <a:ext cx="4495800" cy="1428751"/>
          </a:xfrm>
          <a:prstGeom prst="rect">
            <a:avLst/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0" name="Rounded Rectangle 89"/>
          <p:cNvSpPr/>
          <p:nvPr/>
        </p:nvSpPr>
        <p:spPr>
          <a:xfrm>
            <a:off x="558801" y="303309"/>
            <a:ext cx="990601" cy="24279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Process</a:t>
            </a:r>
          </a:p>
        </p:txBody>
      </p:sp>
      <p:sp>
        <p:nvSpPr>
          <p:cNvPr id="91" name="Rounded Rectangle 90"/>
          <p:cNvSpPr/>
          <p:nvPr/>
        </p:nvSpPr>
        <p:spPr>
          <a:xfrm>
            <a:off x="558801" y="643033"/>
            <a:ext cx="990601" cy="242793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Variable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58800" y="984345"/>
            <a:ext cx="990601" cy="242793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Automation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438146" y="4947437"/>
            <a:ext cx="124460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API Management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3555996" y="1543147"/>
            <a:ext cx="124460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Sourcing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80599" y="2198299"/>
            <a:ext cx="1454151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Transformation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686797" y="5125652"/>
            <a:ext cx="124460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Analysis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2394857" y="6041250"/>
            <a:ext cx="81824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Client View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3168650" y="6193651"/>
            <a:ext cx="1511300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Service Provider View</a:t>
            </a:r>
          </a:p>
        </p:txBody>
      </p:sp>
      <p:cxnSp>
        <p:nvCxnSpPr>
          <p:cNvPr id="9" name="Elbow Connector 8"/>
          <p:cNvCxnSpPr>
            <a:stCxn id="59" idx="1"/>
            <a:endCxn id="8" idx="2"/>
          </p:cNvCxnSpPr>
          <p:nvPr/>
        </p:nvCxnSpPr>
        <p:spPr>
          <a:xfrm rot="10800000">
            <a:off x="4038601" y="4711701"/>
            <a:ext cx="1638300" cy="1485900"/>
          </a:xfrm>
          <a:prstGeom prst="bentConnector2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40" idx="2"/>
            <a:endCxn id="8" idx="3"/>
          </p:cNvCxnSpPr>
          <p:nvPr/>
        </p:nvCxnSpPr>
        <p:spPr>
          <a:xfrm rot="5400000">
            <a:off x="6794499" y="2089151"/>
            <a:ext cx="139703" cy="4584699"/>
          </a:xfrm>
          <a:prstGeom prst="bentConnector2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6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7" grpId="0" animBg="1"/>
      <p:bldP spid="8" grpId="0" animBg="1"/>
      <p:bldP spid="19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 animBg="1"/>
      <p:bldP spid="41" grpId="0" animBg="1"/>
      <p:bldP spid="48" grpId="0" animBg="1"/>
      <p:bldP spid="56" grpId="0" animBg="1"/>
      <p:bldP spid="59" grpId="0" animBg="1"/>
      <p:bldP spid="81" grpId="0" animBg="1"/>
      <p:bldP spid="82" grpId="0" animBg="1"/>
      <p:bldP spid="85" grpId="0" animBg="1"/>
      <p:bldP spid="89" grpId="0" animBg="1"/>
      <p:bldP spid="95" grpId="0" animBg="1"/>
      <p:bldP spid="96" grpId="0" animBg="1"/>
      <p:bldP spid="97" grpId="0" animBg="1"/>
      <p:bldP spid="98" grpId="0" animBg="1"/>
      <p:bldP spid="10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f93a9403a4_1_6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Sustainability Plan</a:t>
            </a:r>
            <a:endParaRPr/>
          </a:p>
        </p:txBody>
      </p:sp>
      <p:sp>
        <p:nvSpPr>
          <p:cNvPr id="355" name="Google Shape;355;gf93a9403a4_1_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188" lvl="0" indent="-457188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Kick start LGU Engagement</a:t>
            </a:r>
            <a:endParaRPr/>
          </a:p>
          <a:p>
            <a:pPr marL="457188" lvl="0" indent="-457188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Lean Canvas - Cost and Fee Structure, establish “Business” Model</a:t>
            </a:r>
            <a:endParaRPr/>
          </a:p>
          <a:p>
            <a:pPr marL="457188" lvl="0" indent="-457188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Establish investment runway before self-funding status</a:t>
            </a:r>
            <a:endParaRPr/>
          </a:p>
          <a:p>
            <a:pPr marL="0" lvl="0" indent="0" algn="l" rtl="0">
              <a:spcBef>
                <a:spcPts val="84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LGU Engagement</a:t>
            </a:r>
            <a:endParaRPr/>
          </a:p>
        </p:txBody>
      </p:sp>
      <p:graphicFrame>
        <p:nvGraphicFramePr>
          <p:cNvPr id="361" name="Google Shape;361;p18"/>
          <p:cNvGraphicFramePr/>
          <p:nvPr/>
        </p:nvGraphicFramePr>
        <p:xfrm>
          <a:off x="609600" y="2002366"/>
          <a:ext cx="10972800" cy="2743260"/>
        </p:xfrm>
        <a:graphic>
          <a:graphicData uri="http://schemas.openxmlformats.org/drawingml/2006/table">
            <a:tbl>
              <a:tblPr firstRow="1" bandRow="1">
                <a:noFill/>
                <a:tableStyleId>{67AB989A-145E-4F08-8EB8-A9CFB82FF41F}</a:tableStyleId>
              </a:tblPr>
              <a:tblGrid>
                <a:gridCol w="355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1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LGU Coverage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Current Status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San Fernando, Pampanga</a:t>
                      </a:r>
                      <a:endParaRPr sz="2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Inactive MOU – via PSPHP, need to revisit</a:t>
                      </a:r>
                      <a:endParaRPr sz="24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CALABARZON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Existing engagement with DOST R4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Tacloban, Eastern Visayas</a:t>
                      </a:r>
                      <a:endParaRPr sz="2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 relationship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Iloilo, Western Visayas</a:t>
                      </a:r>
                      <a:endParaRPr sz="2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Initial linkage via DAP, Project SPARTA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Cotabato, BARMM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Initial linkage via TAF, UNDP, UNICEF Country Office</a:t>
                      </a:r>
                      <a:endParaRPr sz="24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f93a9403a4_1_16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Development Roadmap (Internal)</a:t>
            </a:r>
            <a:endParaRPr/>
          </a:p>
        </p:txBody>
      </p:sp>
      <p:sp>
        <p:nvSpPr>
          <p:cNvPr id="367" name="Google Shape;367;gf93a9403a4_1_16"/>
          <p:cNvSpPr/>
          <p:nvPr/>
        </p:nvSpPr>
        <p:spPr>
          <a:xfrm>
            <a:off x="609600" y="3584300"/>
            <a:ext cx="10972800" cy="906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gf93a9403a4_1_16"/>
          <p:cNvSpPr/>
          <p:nvPr/>
        </p:nvSpPr>
        <p:spPr>
          <a:xfrm>
            <a:off x="733000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f93a9403a4_1_16"/>
          <p:cNvSpPr/>
          <p:nvPr/>
        </p:nvSpPr>
        <p:spPr>
          <a:xfrm>
            <a:off x="1817175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f93a9403a4_1_16"/>
          <p:cNvSpPr/>
          <p:nvPr/>
        </p:nvSpPr>
        <p:spPr>
          <a:xfrm>
            <a:off x="3646700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f93a9403a4_1_16"/>
          <p:cNvSpPr/>
          <p:nvPr/>
        </p:nvSpPr>
        <p:spPr>
          <a:xfrm>
            <a:off x="7586050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gf93a9403a4_1_16"/>
          <p:cNvSpPr/>
          <p:nvPr/>
        </p:nvSpPr>
        <p:spPr>
          <a:xfrm>
            <a:off x="5872788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gf93a9403a4_1_16"/>
          <p:cNvSpPr/>
          <p:nvPr/>
        </p:nvSpPr>
        <p:spPr>
          <a:xfrm>
            <a:off x="9299300" y="3925850"/>
            <a:ext cx="223800" cy="223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f93a9403a4_1_16"/>
          <p:cNvSpPr txBox="1"/>
          <p:nvPr/>
        </p:nvSpPr>
        <p:spPr>
          <a:xfrm>
            <a:off x="609600" y="1982975"/>
            <a:ext cx="154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NASA Space Apps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75" name="Google Shape;375;gf93a9403a4_1_16"/>
          <p:cNvSpPr txBox="1"/>
          <p:nvPr/>
        </p:nvSpPr>
        <p:spPr>
          <a:xfrm>
            <a:off x="1817175" y="2483375"/>
            <a:ext cx="1540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EO4SDG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Digital Public Good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76" name="Google Shape;376;gf93a9403a4_1_16"/>
          <p:cNvSpPr txBox="1"/>
          <p:nvPr/>
        </p:nvSpPr>
        <p:spPr>
          <a:xfrm>
            <a:off x="3646575" y="3088850"/>
            <a:ext cx="188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Alpha Production Ready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77" name="Google Shape;377;gf93a9403a4_1_16"/>
          <p:cNvSpPr txBox="1"/>
          <p:nvPr/>
        </p:nvSpPr>
        <p:spPr>
          <a:xfrm>
            <a:off x="5872800" y="2729825"/>
            <a:ext cx="171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Beta Customer Base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(1-5 Agencies/LGUs)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78" name="Google Shape;378;gf93a9403a4_1_16"/>
          <p:cNvSpPr txBox="1"/>
          <p:nvPr/>
        </p:nvSpPr>
        <p:spPr>
          <a:xfrm>
            <a:off x="7586050" y="2343350"/>
            <a:ext cx="154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Public Launch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79" name="Google Shape;379;gf93a9403a4_1_16"/>
          <p:cNvSpPr txBox="1"/>
          <p:nvPr/>
        </p:nvSpPr>
        <p:spPr>
          <a:xfrm>
            <a:off x="9299300" y="2343350"/>
            <a:ext cx="201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International Launch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380" name="Google Shape;380;gf93a9403a4_1_16"/>
          <p:cNvCxnSpPr>
            <a:stCxn id="368" idx="0"/>
          </p:cNvCxnSpPr>
          <p:nvPr/>
        </p:nvCxnSpPr>
        <p:spPr>
          <a:xfrm rot="10800000">
            <a:off x="844900" y="2343350"/>
            <a:ext cx="0" cy="1582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gf93a9403a4_1_16"/>
          <p:cNvCxnSpPr/>
          <p:nvPr/>
        </p:nvCxnSpPr>
        <p:spPr>
          <a:xfrm rot="10800000">
            <a:off x="1929075" y="3088850"/>
            <a:ext cx="0" cy="837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2" name="Google Shape;382;gf93a9403a4_1_16"/>
          <p:cNvCxnSpPr/>
          <p:nvPr/>
        </p:nvCxnSpPr>
        <p:spPr>
          <a:xfrm rot="10800000">
            <a:off x="3758600" y="3436475"/>
            <a:ext cx="0" cy="52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3" name="Google Shape;383;gf93a9403a4_1_16"/>
          <p:cNvCxnSpPr/>
          <p:nvPr/>
        </p:nvCxnSpPr>
        <p:spPr>
          <a:xfrm rot="10800000">
            <a:off x="5984688" y="3345425"/>
            <a:ext cx="0" cy="614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gf93a9403a4_1_16"/>
          <p:cNvCxnSpPr/>
          <p:nvPr/>
        </p:nvCxnSpPr>
        <p:spPr>
          <a:xfrm rot="10800000">
            <a:off x="7697950" y="2691200"/>
            <a:ext cx="0" cy="1264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gf93a9403a4_1_16"/>
          <p:cNvCxnSpPr/>
          <p:nvPr/>
        </p:nvCxnSpPr>
        <p:spPr>
          <a:xfrm rot="10800000">
            <a:off x="9411200" y="2635550"/>
            <a:ext cx="0" cy="1375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6" name="Google Shape;386;gf93a9403a4_1_16"/>
          <p:cNvCxnSpPr>
            <a:stCxn id="368" idx="6"/>
            <a:endCxn id="369" idx="2"/>
          </p:cNvCxnSpPr>
          <p:nvPr/>
        </p:nvCxnSpPr>
        <p:spPr>
          <a:xfrm>
            <a:off x="956800" y="4037750"/>
            <a:ext cx="8604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gf93a9403a4_1_16"/>
          <p:cNvCxnSpPr>
            <a:stCxn id="369" idx="6"/>
            <a:endCxn id="370" idx="2"/>
          </p:cNvCxnSpPr>
          <p:nvPr/>
        </p:nvCxnSpPr>
        <p:spPr>
          <a:xfrm>
            <a:off x="2040975" y="4037750"/>
            <a:ext cx="1605600" cy="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gf93a9403a4_1_16"/>
          <p:cNvCxnSpPr>
            <a:stCxn id="370" idx="6"/>
            <a:endCxn id="372" idx="2"/>
          </p:cNvCxnSpPr>
          <p:nvPr/>
        </p:nvCxnSpPr>
        <p:spPr>
          <a:xfrm>
            <a:off x="3870500" y="4037750"/>
            <a:ext cx="2002200" cy="0"/>
          </a:xfrm>
          <a:prstGeom prst="straightConnector1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gf93a9403a4_1_16"/>
          <p:cNvCxnSpPr>
            <a:stCxn id="372" idx="6"/>
            <a:endCxn id="371" idx="2"/>
          </p:cNvCxnSpPr>
          <p:nvPr/>
        </p:nvCxnSpPr>
        <p:spPr>
          <a:xfrm>
            <a:off x="6096588" y="4037750"/>
            <a:ext cx="14895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gf93a9403a4_1_16"/>
          <p:cNvCxnSpPr>
            <a:stCxn id="371" idx="6"/>
            <a:endCxn id="373" idx="2"/>
          </p:cNvCxnSpPr>
          <p:nvPr/>
        </p:nvCxnSpPr>
        <p:spPr>
          <a:xfrm>
            <a:off x="7809850" y="4037750"/>
            <a:ext cx="14895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" name="Google Shape;391;gf93a9403a4_1_16"/>
          <p:cNvSpPr txBox="1"/>
          <p:nvPr/>
        </p:nvSpPr>
        <p:spPr>
          <a:xfrm>
            <a:off x="776100" y="4224975"/>
            <a:ext cx="1207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Internally Supported Adhoc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2019-2021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92" name="Google Shape;392;gf93a9403a4_1_16"/>
          <p:cNvSpPr txBox="1"/>
          <p:nvPr/>
        </p:nvSpPr>
        <p:spPr>
          <a:xfrm>
            <a:off x="2240025" y="4234975"/>
            <a:ext cx="120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This Proposal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2021-2022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93" name="Google Shape;393;gf93a9403a4_1_16"/>
          <p:cNvSpPr txBox="1"/>
          <p:nvPr/>
        </p:nvSpPr>
        <p:spPr>
          <a:xfrm>
            <a:off x="4267850" y="4224975"/>
            <a:ext cx="120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Seed Investor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2022-2023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94" name="Google Shape;394;gf93a9403a4_1_16"/>
          <p:cNvSpPr txBox="1"/>
          <p:nvPr/>
        </p:nvSpPr>
        <p:spPr>
          <a:xfrm>
            <a:off x="6237600" y="4234975"/>
            <a:ext cx="120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Self-Funded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2024+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95" name="Google Shape;395;gf93a9403a4_1_16"/>
          <p:cNvSpPr txBox="1"/>
          <p:nvPr/>
        </p:nvSpPr>
        <p:spPr>
          <a:xfrm>
            <a:off x="7950850" y="4234975"/>
            <a:ext cx="120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Accelerator / VC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9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Team Members</a:t>
            </a:r>
            <a:endParaRPr/>
          </a:p>
        </p:txBody>
      </p:sp>
      <p:pic>
        <p:nvPicPr>
          <p:cNvPr id="401" name="Google Shape;401;p19"/>
          <p:cNvPicPr preferRelativeResize="0"/>
          <p:nvPr/>
        </p:nvPicPr>
        <p:blipFill rotWithShape="1">
          <a:blip r:embed="rId3">
            <a:alphaModFix/>
          </a:blip>
          <a:srcRect l="7403" r="14661"/>
          <a:stretch/>
        </p:blipFill>
        <p:spPr>
          <a:xfrm flipH="1">
            <a:off x="5544362" y="2013244"/>
            <a:ext cx="1207412" cy="1549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19"/>
          <p:cNvPicPr preferRelativeResize="0"/>
          <p:nvPr/>
        </p:nvPicPr>
        <p:blipFill rotWithShape="1">
          <a:blip r:embed="rId4">
            <a:alphaModFix/>
          </a:blip>
          <a:srcRect l="10677" r="11651"/>
          <a:stretch/>
        </p:blipFill>
        <p:spPr>
          <a:xfrm>
            <a:off x="7214250" y="2013243"/>
            <a:ext cx="1203334" cy="1549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8460" y="2016966"/>
            <a:ext cx="1217703" cy="155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65313" y="2016966"/>
            <a:ext cx="1217703" cy="155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57508" y="2016966"/>
            <a:ext cx="1217703" cy="155441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19"/>
          <p:cNvSpPr txBox="1"/>
          <p:nvPr/>
        </p:nvSpPr>
        <p:spPr>
          <a:xfrm>
            <a:off x="478459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Dominic Ligot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407" name="Google Shape;407;p19"/>
          <p:cNvPicPr preferRelativeResize="0"/>
          <p:nvPr/>
        </p:nvPicPr>
        <p:blipFill rotWithShape="1">
          <a:blip r:embed="rId8">
            <a:alphaModFix/>
          </a:blip>
          <a:srcRect l="11769" r="23882" b="17268"/>
          <a:stretch/>
        </p:blipFill>
        <p:spPr>
          <a:xfrm>
            <a:off x="10556623" y="2013243"/>
            <a:ext cx="1211887" cy="1558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19"/>
          <p:cNvPicPr preferRelativeResize="0"/>
          <p:nvPr/>
        </p:nvPicPr>
        <p:blipFill rotWithShape="1">
          <a:blip r:embed="rId9">
            <a:alphaModFix/>
          </a:blip>
          <a:srcRect l="7535" r="12832" b="693"/>
          <a:stretch/>
        </p:blipFill>
        <p:spPr>
          <a:xfrm flipH="1">
            <a:off x="8867920" y="2013243"/>
            <a:ext cx="1211887" cy="1558139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19"/>
          <p:cNvSpPr txBox="1"/>
          <p:nvPr/>
        </p:nvSpPr>
        <p:spPr>
          <a:xfrm>
            <a:off x="2165313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Mark Toledo</a:t>
            </a:r>
            <a:endParaRPr/>
          </a:p>
        </p:txBody>
      </p:sp>
      <p:sp>
        <p:nvSpPr>
          <p:cNvPr id="410" name="Google Shape;410;p19"/>
          <p:cNvSpPr txBox="1"/>
          <p:nvPr/>
        </p:nvSpPr>
        <p:spPr>
          <a:xfrm>
            <a:off x="3857508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Claire Tayco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11" name="Google Shape;411;p19"/>
          <p:cNvSpPr txBox="1"/>
          <p:nvPr/>
        </p:nvSpPr>
        <p:spPr>
          <a:xfrm>
            <a:off x="5535879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Cricket Soong</a:t>
            </a:r>
            <a:endParaRPr/>
          </a:p>
        </p:txBody>
      </p:sp>
      <p:sp>
        <p:nvSpPr>
          <p:cNvPr id="412" name="Google Shape;412;p19"/>
          <p:cNvSpPr txBox="1"/>
          <p:nvPr/>
        </p:nvSpPr>
        <p:spPr>
          <a:xfrm>
            <a:off x="7214250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Rache Melendres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13" name="Google Shape;413;p19"/>
          <p:cNvSpPr txBox="1"/>
          <p:nvPr/>
        </p:nvSpPr>
        <p:spPr>
          <a:xfrm>
            <a:off x="8873806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Emily Jo Vizmonte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14" name="Google Shape;414;p19"/>
          <p:cNvSpPr txBox="1"/>
          <p:nvPr/>
        </p:nvSpPr>
        <p:spPr>
          <a:xfrm>
            <a:off x="10547884" y="36467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Mark Pascual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15" name="Google Shape;415;p19"/>
          <p:cNvSpPr txBox="1"/>
          <p:nvPr/>
        </p:nvSpPr>
        <p:spPr>
          <a:xfrm>
            <a:off x="478458" y="4561187"/>
            <a:ext cx="121770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Computational Social Science, Clinical Epidemiology</a:t>
            </a:r>
            <a:endParaRPr/>
          </a:p>
        </p:txBody>
      </p:sp>
      <p:sp>
        <p:nvSpPr>
          <p:cNvPr id="416" name="Google Shape;416;p19"/>
          <p:cNvSpPr txBox="1"/>
          <p:nvPr/>
        </p:nvSpPr>
        <p:spPr>
          <a:xfrm>
            <a:off x="2165313" y="4561187"/>
            <a:ext cx="12177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Big Data Engineering</a:t>
            </a:r>
            <a:endParaRPr/>
          </a:p>
        </p:txBody>
      </p:sp>
      <p:sp>
        <p:nvSpPr>
          <p:cNvPr id="417" name="Google Shape;417;p19"/>
          <p:cNvSpPr txBox="1"/>
          <p:nvPr/>
        </p:nvSpPr>
        <p:spPr>
          <a:xfrm>
            <a:off x="3857508" y="4561187"/>
            <a:ext cx="121770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Statistical Models, Machine Learning</a:t>
            </a:r>
            <a:endParaRPr/>
          </a:p>
        </p:txBody>
      </p:sp>
      <p:sp>
        <p:nvSpPr>
          <p:cNvPr id="418" name="Google Shape;418;p19"/>
          <p:cNvSpPr txBox="1"/>
          <p:nvPr/>
        </p:nvSpPr>
        <p:spPr>
          <a:xfrm>
            <a:off x="5534071" y="4561187"/>
            <a:ext cx="121770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Community Engagement, Emerging Technologies</a:t>
            </a:r>
            <a:endParaRPr/>
          </a:p>
        </p:txBody>
      </p:sp>
      <p:sp>
        <p:nvSpPr>
          <p:cNvPr id="419" name="Google Shape;419;p19"/>
          <p:cNvSpPr txBox="1"/>
          <p:nvPr/>
        </p:nvSpPr>
        <p:spPr>
          <a:xfrm>
            <a:off x="7236558" y="4561187"/>
            <a:ext cx="121770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Geospatial Modeling, Agricultural Bio-technology</a:t>
            </a:r>
            <a:endParaRPr/>
          </a:p>
        </p:txBody>
      </p:sp>
      <p:sp>
        <p:nvSpPr>
          <p:cNvPr id="420" name="Google Shape;420;p19"/>
          <p:cNvSpPr txBox="1"/>
          <p:nvPr/>
        </p:nvSpPr>
        <p:spPr>
          <a:xfrm>
            <a:off x="8873806" y="4561186"/>
            <a:ext cx="121770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Risk Modeling</a:t>
            </a:r>
            <a:endParaRPr/>
          </a:p>
        </p:txBody>
      </p:sp>
      <p:sp>
        <p:nvSpPr>
          <p:cNvPr id="421" name="Google Shape;421;p19"/>
          <p:cNvSpPr txBox="1"/>
          <p:nvPr/>
        </p:nvSpPr>
        <p:spPr>
          <a:xfrm>
            <a:off x="10547884" y="4561186"/>
            <a:ext cx="121770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 Engineering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0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 dirty="0"/>
              <a:t>Board of Advisers</a:t>
            </a:r>
            <a:endParaRPr dirty="0"/>
          </a:p>
        </p:txBody>
      </p:sp>
      <p:pic>
        <p:nvPicPr>
          <p:cNvPr id="427" name="Google Shape;42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3627" y="2337690"/>
            <a:ext cx="1677049" cy="1663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09836" y="2337690"/>
            <a:ext cx="1663328" cy="1663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72272" y="2337690"/>
            <a:ext cx="1663328" cy="1663328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0"/>
          <p:cNvSpPr txBox="1"/>
          <p:nvPr/>
        </p:nvSpPr>
        <p:spPr>
          <a:xfrm>
            <a:off x="912607" y="4029054"/>
            <a:ext cx="18271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Mike Promentilla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31" name="Google Shape;431;p20"/>
          <p:cNvSpPr txBox="1"/>
          <p:nvPr/>
        </p:nvSpPr>
        <p:spPr>
          <a:xfrm>
            <a:off x="3751028" y="4029054"/>
            <a:ext cx="18271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Thaddeus Carvajal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32" name="Google Shape;432;p20"/>
          <p:cNvSpPr txBox="1"/>
          <p:nvPr/>
        </p:nvSpPr>
        <p:spPr>
          <a:xfrm>
            <a:off x="6788233" y="4029054"/>
            <a:ext cx="18271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Wilson Chua</a:t>
            </a:r>
            <a:endParaRPr/>
          </a:p>
        </p:txBody>
      </p:sp>
      <p:pic>
        <p:nvPicPr>
          <p:cNvPr id="433" name="Google Shape;433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05725" y="2337690"/>
            <a:ext cx="1663328" cy="1663328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0"/>
          <p:cNvSpPr txBox="1"/>
          <p:nvPr/>
        </p:nvSpPr>
        <p:spPr>
          <a:xfrm>
            <a:off x="9605724" y="4029054"/>
            <a:ext cx="16633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Mike Domagas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35" name="Google Shape;435;p20"/>
          <p:cNvSpPr txBox="1"/>
          <p:nvPr/>
        </p:nvSpPr>
        <p:spPr>
          <a:xfrm>
            <a:off x="912607" y="4777087"/>
            <a:ext cx="171806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Chemical Engineering, Environmental Risk Mapping</a:t>
            </a:r>
            <a:endParaRPr/>
          </a:p>
        </p:txBody>
      </p:sp>
      <p:sp>
        <p:nvSpPr>
          <p:cNvPr id="436" name="Google Shape;436;p20"/>
          <p:cNvSpPr txBox="1"/>
          <p:nvPr/>
        </p:nvSpPr>
        <p:spPr>
          <a:xfrm>
            <a:off x="3782465" y="4777087"/>
            <a:ext cx="171806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and Mosquito Research</a:t>
            </a:r>
            <a:endParaRPr/>
          </a:p>
        </p:txBody>
      </p:sp>
      <p:sp>
        <p:nvSpPr>
          <p:cNvPr id="437" name="Google Shape;437;p20"/>
          <p:cNvSpPr txBox="1"/>
          <p:nvPr/>
        </p:nvSpPr>
        <p:spPr>
          <a:xfrm>
            <a:off x="6842750" y="4803005"/>
            <a:ext cx="171806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Big Data Analysis</a:t>
            </a:r>
            <a:endParaRPr/>
          </a:p>
        </p:txBody>
      </p:sp>
      <p:sp>
        <p:nvSpPr>
          <p:cNvPr id="438" name="Google Shape;438;p20"/>
          <p:cNvSpPr txBox="1"/>
          <p:nvPr/>
        </p:nvSpPr>
        <p:spPr>
          <a:xfrm>
            <a:off x="9605724" y="4803005"/>
            <a:ext cx="171806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NASA, ESA, Satellite Research</a:t>
            </a:r>
            <a:endParaRPr/>
          </a:p>
        </p:txBody>
      </p:sp>
      <p:sp>
        <p:nvSpPr>
          <p:cNvPr id="15" name="Google Shape;435;p20">
            <a:extLst>
              <a:ext uri="{FF2B5EF4-FFF2-40B4-BE49-F238E27FC236}">
                <a16:creationId xmlns:a16="http://schemas.microsoft.com/office/drawing/2014/main" id="{56133774-7E52-4B46-A85E-E1A64BE1D953}"/>
              </a:ext>
            </a:extLst>
          </p:cNvPr>
          <p:cNvSpPr txBox="1"/>
          <p:nvPr/>
        </p:nvSpPr>
        <p:spPr>
          <a:xfrm>
            <a:off x="3880746" y="5643371"/>
            <a:ext cx="415984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/>
                <a:sym typeface="Roboto Condensed Light"/>
              </a:rPr>
              <a:t>GLOBE Mosquito Project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Mosquito </a:t>
            </a:r>
            <a:r>
              <a:rPr lang="en-US" sz="1800" dirty="0" err="1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RealTime</a:t>
            </a:r>
            <a:r>
              <a:rPr lang="en-US" sz="18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Census Project</a:t>
            </a:r>
            <a:endParaRPr sz="18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90700" y="19939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 Query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790700" y="43180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View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610100" y="19939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Pending Ticket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610100" y="43180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Completed Outputs</a:t>
            </a:r>
          </a:p>
        </p:txBody>
      </p:sp>
      <p:cxnSp>
        <p:nvCxnSpPr>
          <p:cNvPr id="9" name="Straight Arrow Connector 8"/>
          <p:cNvCxnSpPr>
            <a:stCxn id="4" idx="3"/>
            <a:endCxn id="6" idx="1"/>
          </p:cNvCxnSpPr>
          <p:nvPr/>
        </p:nvCxnSpPr>
        <p:spPr>
          <a:xfrm>
            <a:off x="3378200" y="2451100"/>
            <a:ext cx="1231900" cy="0"/>
          </a:xfrm>
          <a:prstGeom prst="straightConnector1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1"/>
            <a:endCxn id="5" idx="3"/>
          </p:cNvCxnSpPr>
          <p:nvPr/>
        </p:nvCxnSpPr>
        <p:spPr>
          <a:xfrm flipH="1">
            <a:off x="3378200" y="4775200"/>
            <a:ext cx="1231900" cy="0"/>
          </a:xfrm>
          <a:prstGeom prst="straightConnector1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121150" y="190501"/>
            <a:ext cx="0" cy="645159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28600" y="3314700"/>
            <a:ext cx="1155700" cy="622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731000" y="3289300"/>
            <a:ext cx="1155700" cy="6223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Analyst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623300" y="19939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Raw Data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416300" y="3302000"/>
            <a:ext cx="1155700" cy="6223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Ticketing System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15100" y="927100"/>
            <a:ext cx="1587500" cy="914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623300" y="4318000"/>
            <a:ext cx="15875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Curated Data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0207624" y="3143250"/>
            <a:ext cx="1587500" cy="914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Engineering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10207624" y="5727700"/>
            <a:ext cx="1587500" cy="9144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Warehouse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515100" y="5013325"/>
            <a:ext cx="1587500" cy="692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Internal Query</a:t>
            </a:r>
          </a:p>
        </p:txBody>
      </p:sp>
      <p:cxnSp>
        <p:nvCxnSpPr>
          <p:cNvPr id="26" name="Elbow Connector 25"/>
          <p:cNvCxnSpPr>
            <a:stCxn id="18" idx="3"/>
            <a:endCxn id="22" idx="0"/>
          </p:cNvCxnSpPr>
          <p:nvPr/>
        </p:nvCxnSpPr>
        <p:spPr>
          <a:xfrm>
            <a:off x="10210800" y="2451100"/>
            <a:ext cx="790574" cy="692150"/>
          </a:xfrm>
          <a:prstGeom prst="bentConnector2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22" idx="2"/>
            <a:endCxn id="21" idx="3"/>
          </p:cNvCxnSpPr>
          <p:nvPr/>
        </p:nvCxnSpPr>
        <p:spPr>
          <a:xfrm rot="5400000">
            <a:off x="10247312" y="4021138"/>
            <a:ext cx="717550" cy="790574"/>
          </a:xfrm>
          <a:prstGeom prst="bentConnector2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2" idx="3"/>
            <a:endCxn id="23" idx="0"/>
          </p:cNvCxnSpPr>
          <p:nvPr/>
        </p:nvCxnSpPr>
        <p:spPr>
          <a:xfrm flipH="1">
            <a:off x="11001374" y="3600450"/>
            <a:ext cx="793750" cy="2127250"/>
          </a:xfrm>
          <a:prstGeom prst="bentConnector4">
            <a:avLst>
              <a:gd name="adj1" fmla="val -28800"/>
              <a:gd name="adj2" fmla="val 60746"/>
            </a:avLst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4495800" y="190501"/>
            <a:ext cx="1200150" cy="520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Google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6019800" y="190501"/>
            <a:ext cx="1200150" cy="5207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Brand Mentions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7543800" y="177801"/>
            <a:ext cx="1200150" cy="5207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Social Searcher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9067800" y="177801"/>
            <a:ext cx="1200150" cy="5207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Crowdtangle</a:t>
            </a:r>
            <a:endParaRPr lang="en-US" sz="1200" dirty="0"/>
          </a:p>
        </p:txBody>
      </p:sp>
      <p:sp>
        <p:nvSpPr>
          <p:cNvPr id="39" name="Rounded Rectangle 38"/>
          <p:cNvSpPr/>
          <p:nvPr/>
        </p:nvSpPr>
        <p:spPr>
          <a:xfrm>
            <a:off x="10591800" y="177801"/>
            <a:ext cx="1200150" cy="520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GDELT</a:t>
            </a:r>
          </a:p>
        </p:txBody>
      </p:sp>
      <p:cxnSp>
        <p:nvCxnSpPr>
          <p:cNvPr id="41" name="Elbow Connector 40"/>
          <p:cNvCxnSpPr>
            <a:stCxn id="35" idx="2"/>
            <a:endCxn id="20" idx="0"/>
          </p:cNvCxnSpPr>
          <p:nvPr/>
        </p:nvCxnSpPr>
        <p:spPr>
          <a:xfrm rot="16200000" flipH="1">
            <a:off x="6094413" y="-287338"/>
            <a:ext cx="215899" cy="2212975"/>
          </a:xfrm>
          <a:prstGeom prst="bentConnector3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36" idx="2"/>
            <a:endCxn id="20" idx="0"/>
          </p:cNvCxnSpPr>
          <p:nvPr/>
        </p:nvCxnSpPr>
        <p:spPr>
          <a:xfrm rot="16200000" flipH="1">
            <a:off x="6856413" y="474662"/>
            <a:ext cx="215899" cy="688975"/>
          </a:xfrm>
          <a:prstGeom prst="bentConnector3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37" idx="2"/>
            <a:endCxn id="20" idx="0"/>
          </p:cNvCxnSpPr>
          <p:nvPr/>
        </p:nvCxnSpPr>
        <p:spPr>
          <a:xfrm rot="5400000">
            <a:off x="7612064" y="395288"/>
            <a:ext cx="228599" cy="835025"/>
          </a:xfrm>
          <a:prstGeom prst="bentConnector3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38" idx="2"/>
            <a:endCxn id="20" idx="0"/>
          </p:cNvCxnSpPr>
          <p:nvPr/>
        </p:nvCxnSpPr>
        <p:spPr>
          <a:xfrm rot="5400000">
            <a:off x="8374064" y="-366712"/>
            <a:ext cx="228599" cy="2359025"/>
          </a:xfrm>
          <a:prstGeom prst="bentConnector3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39" idx="2"/>
            <a:endCxn id="20" idx="0"/>
          </p:cNvCxnSpPr>
          <p:nvPr/>
        </p:nvCxnSpPr>
        <p:spPr>
          <a:xfrm rot="5400000">
            <a:off x="9136064" y="-1128712"/>
            <a:ext cx="228599" cy="3883025"/>
          </a:xfrm>
          <a:prstGeom prst="bentConnector3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4" idx="0"/>
            <a:endCxn id="17" idx="2"/>
          </p:cNvCxnSpPr>
          <p:nvPr/>
        </p:nvCxnSpPr>
        <p:spPr>
          <a:xfrm flipV="1">
            <a:off x="7308850" y="3911600"/>
            <a:ext cx="0" cy="1101725"/>
          </a:xfrm>
          <a:prstGeom prst="straightConnector1">
            <a:avLst/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7" idx="0"/>
            <a:endCxn id="20" idx="2"/>
          </p:cNvCxnSpPr>
          <p:nvPr/>
        </p:nvCxnSpPr>
        <p:spPr>
          <a:xfrm flipV="1">
            <a:off x="7308850" y="1841500"/>
            <a:ext cx="0" cy="1447800"/>
          </a:xfrm>
          <a:prstGeom prst="straightConnector1">
            <a:avLst/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17" idx="3"/>
            <a:endCxn id="18" idx="1"/>
          </p:cNvCxnSpPr>
          <p:nvPr/>
        </p:nvCxnSpPr>
        <p:spPr>
          <a:xfrm flipV="1">
            <a:off x="7886700" y="2451100"/>
            <a:ext cx="736600" cy="1149350"/>
          </a:xfrm>
          <a:prstGeom prst="bentConnector3">
            <a:avLst>
              <a:gd name="adj1" fmla="val 50000"/>
            </a:avLst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7" idx="3"/>
            <a:endCxn id="21" idx="1"/>
          </p:cNvCxnSpPr>
          <p:nvPr/>
        </p:nvCxnSpPr>
        <p:spPr>
          <a:xfrm>
            <a:off x="7886700" y="3600450"/>
            <a:ext cx="736600" cy="1174750"/>
          </a:xfrm>
          <a:prstGeom prst="bentConnector3">
            <a:avLst>
              <a:gd name="adj1" fmla="val 50000"/>
            </a:avLst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stCxn id="6" idx="3"/>
            <a:endCxn id="17" idx="1"/>
          </p:cNvCxnSpPr>
          <p:nvPr/>
        </p:nvCxnSpPr>
        <p:spPr>
          <a:xfrm>
            <a:off x="6197600" y="2451100"/>
            <a:ext cx="533400" cy="1149350"/>
          </a:xfrm>
          <a:prstGeom prst="bentConnector3">
            <a:avLst>
              <a:gd name="adj1" fmla="val 50000"/>
            </a:avLst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7" idx="3"/>
            <a:endCxn id="17" idx="1"/>
          </p:cNvCxnSpPr>
          <p:nvPr/>
        </p:nvCxnSpPr>
        <p:spPr>
          <a:xfrm flipV="1">
            <a:off x="6197600" y="3600450"/>
            <a:ext cx="533400" cy="1174750"/>
          </a:xfrm>
          <a:prstGeom prst="bentConnector3">
            <a:avLst>
              <a:gd name="adj1" fmla="val 50000"/>
            </a:avLst>
          </a:prstGeom>
          <a:ln w="57150">
            <a:solidFill>
              <a:schemeClr val="bg2">
                <a:lumMod val="9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16" idx="0"/>
            <a:endCxn id="4" idx="1"/>
          </p:cNvCxnSpPr>
          <p:nvPr/>
        </p:nvCxnSpPr>
        <p:spPr>
          <a:xfrm rot="5400000" flipH="1" flipV="1">
            <a:off x="866775" y="2390775"/>
            <a:ext cx="863600" cy="984250"/>
          </a:xfrm>
          <a:prstGeom prst="bentConnector2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5" idx="1"/>
            <a:endCxn id="16" idx="2"/>
          </p:cNvCxnSpPr>
          <p:nvPr/>
        </p:nvCxnSpPr>
        <p:spPr>
          <a:xfrm rot="10800000">
            <a:off x="806450" y="3937000"/>
            <a:ext cx="984250" cy="838200"/>
          </a:xfrm>
          <a:prstGeom prst="bentConnector2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ounded Rectangle 101"/>
          <p:cNvSpPr/>
          <p:nvPr/>
        </p:nvSpPr>
        <p:spPr>
          <a:xfrm>
            <a:off x="8601077" y="914400"/>
            <a:ext cx="1155700" cy="6223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 Sourcing System</a:t>
            </a:r>
          </a:p>
        </p:txBody>
      </p:sp>
      <p:sp>
        <p:nvSpPr>
          <p:cNvPr id="103" name="Rounded Rectangle 102"/>
          <p:cNvSpPr/>
          <p:nvPr/>
        </p:nvSpPr>
        <p:spPr>
          <a:xfrm>
            <a:off x="8743950" y="3289300"/>
            <a:ext cx="1155700" cy="6223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 Prep System</a:t>
            </a:r>
          </a:p>
        </p:txBody>
      </p:sp>
      <p:sp>
        <p:nvSpPr>
          <p:cNvPr id="111" name="Rounded Rectangle 110"/>
          <p:cNvSpPr/>
          <p:nvPr/>
        </p:nvSpPr>
        <p:spPr>
          <a:xfrm>
            <a:off x="6515100" y="5965825"/>
            <a:ext cx="1587500" cy="6921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13" name="Elbow Connector 112"/>
          <p:cNvCxnSpPr>
            <a:stCxn id="23" idx="1"/>
            <a:endCxn id="111" idx="3"/>
          </p:cNvCxnSpPr>
          <p:nvPr/>
        </p:nvCxnSpPr>
        <p:spPr>
          <a:xfrm rot="10800000" flipV="1">
            <a:off x="8102600" y="6184900"/>
            <a:ext cx="2105024" cy="127000"/>
          </a:xfrm>
          <a:prstGeom prst="bentConnector3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23" idx="1"/>
            <a:endCxn id="24" idx="3"/>
          </p:cNvCxnSpPr>
          <p:nvPr/>
        </p:nvCxnSpPr>
        <p:spPr>
          <a:xfrm rot="10800000">
            <a:off x="8102600" y="5359400"/>
            <a:ext cx="2105024" cy="825500"/>
          </a:xfrm>
          <a:prstGeom prst="bentConnector3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111" idx="0"/>
            <a:endCxn id="24" idx="2"/>
          </p:cNvCxnSpPr>
          <p:nvPr/>
        </p:nvCxnSpPr>
        <p:spPr>
          <a:xfrm flipV="1">
            <a:off x="7308850" y="5705475"/>
            <a:ext cx="0" cy="260350"/>
          </a:xfrm>
          <a:prstGeom prst="straightConnector1">
            <a:avLst/>
          </a:prstGeom>
          <a:ln w="571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/>
          <p:cNvSpPr/>
          <p:nvPr/>
        </p:nvSpPr>
        <p:spPr>
          <a:xfrm>
            <a:off x="5022849" y="5949950"/>
            <a:ext cx="1155700" cy="6223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 Analysis System</a:t>
            </a:r>
          </a:p>
        </p:txBody>
      </p:sp>
      <p:sp>
        <p:nvSpPr>
          <p:cNvPr id="119" name="Rounded Rectangle 118"/>
          <p:cNvSpPr/>
          <p:nvPr/>
        </p:nvSpPr>
        <p:spPr>
          <a:xfrm>
            <a:off x="703262" y="292100"/>
            <a:ext cx="2095501" cy="2921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Variable Components</a:t>
            </a:r>
          </a:p>
        </p:txBody>
      </p:sp>
      <p:sp>
        <p:nvSpPr>
          <p:cNvPr id="120" name="Rounded Rectangle 119"/>
          <p:cNvSpPr/>
          <p:nvPr/>
        </p:nvSpPr>
        <p:spPr>
          <a:xfrm>
            <a:off x="688974" y="647700"/>
            <a:ext cx="2095501" cy="279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Fixed Component</a:t>
            </a:r>
          </a:p>
        </p:txBody>
      </p:sp>
      <p:sp>
        <p:nvSpPr>
          <p:cNvPr id="121" name="Rounded Rectangle 120"/>
          <p:cNvSpPr/>
          <p:nvPr/>
        </p:nvSpPr>
        <p:spPr>
          <a:xfrm>
            <a:off x="688974" y="990600"/>
            <a:ext cx="2095501" cy="27940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Functions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688974" y="1333500"/>
            <a:ext cx="2095501" cy="279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Automation</a:t>
            </a:r>
          </a:p>
        </p:txBody>
      </p:sp>
    </p:spTree>
    <p:extLst>
      <p:ext uri="{BB962C8B-B14F-4D97-AF65-F5344CB8AC3E}">
        <p14:creationId xmlns:p14="http://schemas.microsoft.com/office/powerpoint/2010/main" val="3722632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Project AEDES Front-end</a:t>
            </a:r>
            <a:endParaRPr/>
          </a:p>
        </p:txBody>
      </p:sp>
      <p:pic>
        <p:nvPicPr>
          <p:cNvPr id="124" name="Google Shape;12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795497"/>
            <a:ext cx="10515600" cy="4423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1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444" name="Google Shape;444;p21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200"/>
              <a:buNone/>
            </a:pPr>
            <a:r>
              <a:rPr lang="en-US"/>
              <a:t>CirroLytix Research Services</a:t>
            </a:r>
            <a:endParaRPr/>
          </a:p>
          <a:p>
            <a:pPr marL="0" lvl="0" indent="0" algn="ctr" rtl="0">
              <a:spcBef>
                <a:spcPts val="840"/>
              </a:spcBef>
              <a:spcAft>
                <a:spcPts val="0"/>
              </a:spcAft>
              <a:buClr>
                <a:srgbClr val="888888"/>
              </a:buClr>
              <a:buSzPts val="4200"/>
              <a:buNone/>
            </a:pPr>
            <a:r>
              <a:rPr lang="en-US"/>
              <a:t>October 2021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/>
          <p:nvPr/>
        </p:nvSpPr>
        <p:spPr>
          <a:xfrm>
            <a:off x="1625600" y="1778000"/>
            <a:ext cx="2794000" cy="977900"/>
          </a:xfrm>
          <a:prstGeom prst="roundRect">
            <a:avLst>
              <a:gd name="adj" fmla="val 16667"/>
            </a:avLst>
          </a:prstGeom>
          <a:solidFill>
            <a:srgbClr val="26262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Panic Alerts</a:t>
            </a:r>
            <a:endParaRPr dirty="0"/>
          </a:p>
        </p:txBody>
      </p:sp>
      <p:sp>
        <p:nvSpPr>
          <p:cNvPr id="130" name="Google Shape;130;p4"/>
          <p:cNvSpPr/>
          <p:nvPr/>
        </p:nvSpPr>
        <p:spPr>
          <a:xfrm>
            <a:off x="4737100" y="1778000"/>
            <a:ext cx="2698750" cy="977900"/>
          </a:xfrm>
          <a:prstGeom prst="roundRect">
            <a:avLst>
              <a:gd name="adj" fmla="val 16667"/>
            </a:avLst>
          </a:prstGeom>
          <a:solidFill>
            <a:srgbClr val="26262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Case Nowcasting</a:t>
            </a:r>
            <a:endParaRPr sz="18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7753351" y="1778000"/>
            <a:ext cx="4032250" cy="977900"/>
          </a:xfrm>
          <a:prstGeom prst="roundRect">
            <a:avLst>
              <a:gd name="adj" fmla="val 16667"/>
            </a:avLst>
          </a:prstGeom>
          <a:solidFill>
            <a:srgbClr val="26262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Dengue Hotspot Detection</a:t>
            </a:r>
            <a:endParaRPr dirty="0"/>
          </a:p>
        </p:txBody>
      </p:sp>
      <p:sp>
        <p:nvSpPr>
          <p:cNvPr id="132" name="Google Shape;132;p4"/>
          <p:cNvSpPr/>
          <p:nvPr/>
        </p:nvSpPr>
        <p:spPr>
          <a:xfrm>
            <a:off x="1625600" y="3717527"/>
            <a:ext cx="10160000" cy="508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 Front-end</a:t>
            </a:r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1625600" y="5257800"/>
            <a:ext cx="1152525" cy="97790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Google Search Trends</a:t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>
            <a:off x="3179565" y="5257800"/>
            <a:ext cx="1152525" cy="977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PAGASA Precipitation</a:t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4729359" y="5257800"/>
            <a:ext cx="1152525" cy="977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PAGASA Temperature</a:t>
            </a:r>
            <a:endParaRPr/>
          </a:p>
        </p:txBody>
      </p:sp>
      <p:sp>
        <p:nvSpPr>
          <p:cNvPr id="136" name="Google Shape;136;p4"/>
          <p:cNvSpPr/>
          <p:nvPr/>
        </p:nvSpPr>
        <p:spPr>
          <a:xfrm>
            <a:off x="9193213" y="5249069"/>
            <a:ext cx="1152525" cy="977900"/>
          </a:xfrm>
          <a:prstGeom prst="roundRect">
            <a:avLst>
              <a:gd name="adj" fmla="val 16667"/>
            </a:avLst>
          </a:prstGeom>
          <a:solidFill>
            <a:srgbClr val="4F6128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Sentinel NDVI</a:t>
            </a:r>
            <a:endParaRPr/>
          </a:p>
        </p:txBody>
      </p:sp>
      <p:sp>
        <p:nvSpPr>
          <p:cNvPr id="137" name="Google Shape;137;p4"/>
          <p:cNvSpPr/>
          <p:nvPr/>
        </p:nvSpPr>
        <p:spPr>
          <a:xfrm>
            <a:off x="10633074" y="5249069"/>
            <a:ext cx="1152525" cy="977900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Sentinel NDWI</a:t>
            </a:r>
            <a:endParaRPr/>
          </a:p>
        </p:txBody>
      </p:sp>
      <p:sp>
        <p:nvSpPr>
          <p:cNvPr id="138" name="Google Shape;138;p4"/>
          <p:cNvSpPr/>
          <p:nvPr/>
        </p:nvSpPr>
        <p:spPr>
          <a:xfrm>
            <a:off x="1625600" y="3009500"/>
            <a:ext cx="5810250" cy="5080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Chart JS</a:t>
            </a:r>
            <a:endParaRPr/>
          </a:p>
        </p:txBody>
      </p:sp>
      <p:sp>
        <p:nvSpPr>
          <p:cNvPr id="139" name="Google Shape;139;p4"/>
          <p:cNvSpPr/>
          <p:nvPr/>
        </p:nvSpPr>
        <p:spPr>
          <a:xfrm>
            <a:off x="7753351" y="3003943"/>
            <a:ext cx="4032250" cy="508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Mapbox API</a:t>
            </a:r>
            <a:endParaRPr/>
          </a:p>
        </p:txBody>
      </p:sp>
      <p:sp>
        <p:nvSpPr>
          <p:cNvPr id="140" name="Google Shape;140;p4"/>
          <p:cNvSpPr/>
          <p:nvPr/>
        </p:nvSpPr>
        <p:spPr>
          <a:xfrm>
            <a:off x="1625600" y="4425554"/>
            <a:ext cx="10160000" cy="508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AJAX / PHP</a:t>
            </a:r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6283324" y="5249069"/>
            <a:ext cx="1152525" cy="97790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DOH Epi Bureau Cases and Deaths</a:t>
            </a:r>
            <a:endParaRPr dirty="0"/>
          </a:p>
        </p:txBody>
      </p:sp>
      <p:sp>
        <p:nvSpPr>
          <p:cNvPr id="142" name="Google Shape;142;p4"/>
          <p:cNvSpPr/>
          <p:nvPr/>
        </p:nvSpPr>
        <p:spPr>
          <a:xfrm>
            <a:off x="7753352" y="5249069"/>
            <a:ext cx="1152525" cy="977900"/>
          </a:xfrm>
          <a:prstGeom prst="roundRect">
            <a:avLst>
              <a:gd name="adj" fmla="val 16667"/>
            </a:avLst>
          </a:prstGeom>
          <a:solidFill>
            <a:srgbClr val="E36C09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Sentinel FAPAR</a:t>
            </a: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241300" y="2095500"/>
            <a:ext cx="11811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Use-case</a:t>
            </a:r>
            <a:endParaRPr/>
          </a:p>
        </p:txBody>
      </p:sp>
      <p:sp>
        <p:nvSpPr>
          <p:cNvPr id="144" name="Google Shape;144;p4"/>
          <p:cNvSpPr txBox="1"/>
          <p:nvPr/>
        </p:nvSpPr>
        <p:spPr>
          <a:xfrm>
            <a:off x="241300" y="3003943"/>
            <a:ext cx="11811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Visualization API</a:t>
            </a:r>
            <a:endParaRPr/>
          </a:p>
        </p:txBody>
      </p:sp>
      <p:sp>
        <p:nvSpPr>
          <p:cNvPr id="145" name="Google Shape;145;p4"/>
          <p:cNvSpPr txBox="1"/>
          <p:nvPr/>
        </p:nvSpPr>
        <p:spPr>
          <a:xfrm>
            <a:off x="241300" y="3717527"/>
            <a:ext cx="11811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Front-end Stack</a:t>
            </a:r>
            <a:endParaRPr/>
          </a:p>
        </p:txBody>
      </p:sp>
      <p:sp>
        <p:nvSpPr>
          <p:cNvPr id="146" name="Google Shape;146;p4"/>
          <p:cNvSpPr txBox="1"/>
          <p:nvPr/>
        </p:nvSpPr>
        <p:spPr>
          <a:xfrm>
            <a:off x="241300" y="4417944"/>
            <a:ext cx="11811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Back-end Stack</a:t>
            </a:r>
            <a:endParaRPr/>
          </a:p>
        </p:txBody>
      </p:sp>
      <p:sp>
        <p:nvSpPr>
          <p:cNvPr id="147" name="Google Shape;147;p4"/>
          <p:cNvSpPr txBox="1"/>
          <p:nvPr/>
        </p:nvSpPr>
        <p:spPr>
          <a:xfrm>
            <a:off x="236930" y="5584130"/>
            <a:ext cx="11811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Datasets</a:t>
            </a:r>
            <a:endParaRPr/>
          </a:p>
        </p:txBody>
      </p:sp>
      <p:pic>
        <p:nvPicPr>
          <p:cNvPr id="148" name="Google Shape;14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25600" y="342193"/>
            <a:ext cx="2794000" cy="1333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37100" y="342193"/>
            <a:ext cx="2698749" cy="1333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4"/>
          <p:cNvPicPr preferRelativeResize="0"/>
          <p:nvPr/>
        </p:nvPicPr>
        <p:blipFill rotWithShape="1">
          <a:blip r:embed="rId5">
            <a:alphaModFix/>
          </a:blip>
          <a:srcRect t="58307"/>
          <a:stretch/>
        </p:blipFill>
        <p:spPr>
          <a:xfrm>
            <a:off x="7753349" y="342193"/>
            <a:ext cx="4035258" cy="1311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Prototype Feedback and Challenges</a:t>
            </a:r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189" lvl="0" indent="-45718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Current data not available 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Data gathering and preparation is manual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Dashboard is counter-intuitive, needs elaboration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Policy usage of the information is unclear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Scope of solution is too narrow (dengue), needs relevance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Areas of Enhancement</a:t>
            </a:r>
            <a:endParaRPr/>
          </a:p>
        </p:txBody>
      </p:sp>
      <p:sp>
        <p:nvSpPr>
          <p:cNvPr id="162" name="Google Shape;162;p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189" lvl="0" indent="-45718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Risk-based Framework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Improved Insight generation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Data gathering Automation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Interface Improvement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Expansion of use-cases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LGU Engagement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INFORM Risk Framework</a:t>
            </a:r>
            <a:endParaRPr/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1519239"/>
            <a:ext cx="8877300" cy="480232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7"/>
          <p:cNvSpPr txBox="1"/>
          <p:nvPr/>
        </p:nvSpPr>
        <p:spPr>
          <a:xfrm>
            <a:off x="9601200" y="1519239"/>
            <a:ext cx="22098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INFORM was developed by the EU JRC.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Risk framework provides data-driven policy ideas and actionable strategies.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INFORM AEDES Data (Proposed)</a:t>
            </a:r>
            <a:endParaRPr/>
          </a:p>
        </p:txBody>
      </p:sp>
      <p:graphicFrame>
        <p:nvGraphicFramePr>
          <p:cNvPr id="175" name="Google Shape;175;p8"/>
          <p:cNvGraphicFramePr/>
          <p:nvPr/>
        </p:nvGraphicFramePr>
        <p:xfrm>
          <a:off x="609600" y="1600200"/>
          <a:ext cx="10972800" cy="4145300"/>
        </p:xfrm>
        <a:graphic>
          <a:graphicData uri="http://schemas.openxmlformats.org/drawingml/2006/table">
            <a:tbl>
              <a:tblPr firstRow="1" bandRow="1">
                <a:noFill/>
                <a:tableStyleId>{67AB989A-145E-4F08-8EB8-A9CFB82FF41F}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Hazards</a:t>
                      </a:r>
                      <a:endParaRPr/>
                    </a:p>
                  </a:txBody>
                  <a:tcPr marL="91450" marR="91450" marT="45725" marB="457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Vulnerabilities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Coping Capacity</a:t>
                      </a:r>
                      <a:endParaRPr/>
                    </a:p>
                  </a:txBody>
                  <a:tcPr marL="91450" marR="91450" marT="45725" marB="45725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Dengue Case incidence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Flood Occurrence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Temperature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Precipitation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COVID-19 Incidence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Access to water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Access to sanitation</a:t>
                      </a:r>
                      <a:endParaRPr sz="2000" dirty="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50" marR="91450" marT="45725" marB="45725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Population ages 0-20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Poverty Index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Population affected by natural disasters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Population previously infected by dengue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Mortality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Land-use types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Social listening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Primary and secondary schools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err="1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Philhealth</a:t>
                      </a: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 coverage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Human mobility</a:t>
                      </a:r>
                      <a:endParaRPr sz="2000" dirty="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Presence of health centers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Presence of hospitals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Number of health workers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Health expenditure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Vaccination coverage</a:t>
                      </a:r>
                      <a:endParaRPr sz="2000" dirty="0"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50" marR="91450" marT="45725" marB="45725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5800"/>
              <a:buFont typeface="Roboto Condensed Light"/>
              <a:buNone/>
            </a:pPr>
            <a:r>
              <a:rPr lang="en-US"/>
              <a:t>Risk-based Decision Use-cases</a:t>
            </a:r>
            <a:endParaRPr/>
          </a:p>
        </p:txBody>
      </p:sp>
      <p:sp>
        <p:nvSpPr>
          <p:cNvPr id="181" name="Google Shape;181;p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189" lvl="0" indent="-45718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Hazards – monitor progress of epidemic, generate alerts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Vulnerabilities – prioritize areas with vulnerable groups, suggest demographic and geographic determinants of risk</a:t>
            </a:r>
            <a:endParaRPr/>
          </a:p>
          <a:p>
            <a:pPr marL="457189" lvl="0" indent="-457189" algn="l" rtl="0"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4200"/>
              <a:buChar char="•"/>
            </a:pPr>
            <a:r>
              <a:rPr lang="en-US"/>
              <a:t>Coping Capacity – prioritize areas for emergency aid, recommend infrastructure investment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1118</Words>
  <Application>Microsoft Office PowerPoint</Application>
  <PresentationFormat>Widescreen</PresentationFormat>
  <Paragraphs>413</Paragraphs>
  <Slides>30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Segoe UI</vt:lpstr>
      <vt:lpstr>Roboto Condensed Light</vt:lpstr>
      <vt:lpstr>Century Gothic</vt:lpstr>
      <vt:lpstr>Montserrat</vt:lpstr>
      <vt:lpstr>Arial</vt:lpstr>
      <vt:lpstr>Calibri</vt:lpstr>
      <vt:lpstr>1_Office Theme</vt:lpstr>
      <vt:lpstr>Project AEDES Enhancement</vt:lpstr>
      <vt:lpstr>Agenda</vt:lpstr>
      <vt:lpstr>Project AEDES Front-end</vt:lpstr>
      <vt:lpstr>PowerPoint Presentation</vt:lpstr>
      <vt:lpstr>Prototype Feedback and Challenges</vt:lpstr>
      <vt:lpstr>Areas of Enhancement</vt:lpstr>
      <vt:lpstr>INFORM Risk Framework</vt:lpstr>
      <vt:lpstr>INFORM AEDES Data (Proposed)</vt:lpstr>
      <vt:lpstr>Risk-based Decision Use-cases</vt:lpstr>
      <vt:lpstr>PowerPoint Presentation</vt:lpstr>
      <vt:lpstr>PowerPoint Presentation</vt:lpstr>
      <vt:lpstr>Expanded Satellite Indicators</vt:lpstr>
      <vt:lpstr>Interface Improvement</vt:lpstr>
      <vt:lpstr>Digital Syndromic Surveillance</vt:lpstr>
      <vt:lpstr>Digital Syndromic Surveillance</vt:lpstr>
      <vt:lpstr>Expanded Disease Use-cases</vt:lpstr>
      <vt:lpstr>Consultants</vt:lpstr>
      <vt:lpstr>Execution Plan</vt:lpstr>
      <vt:lpstr>Outputs</vt:lpstr>
      <vt:lpstr>Statement of Work</vt:lpstr>
      <vt:lpstr>PowerPoint Presentation</vt:lpstr>
      <vt:lpstr>Workflow</vt:lpstr>
      <vt:lpstr>PowerPoint Presentation</vt:lpstr>
      <vt:lpstr>Sustainability Plan</vt:lpstr>
      <vt:lpstr>LGU Engagement</vt:lpstr>
      <vt:lpstr>Development Roadmap (Internal)</vt:lpstr>
      <vt:lpstr>Team Members</vt:lpstr>
      <vt:lpstr>Board of Advisers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AEDES Enhancement</dc:title>
  <dc:creator>Dominic Ligot</dc:creator>
  <cp:lastModifiedBy>Mark Toledo</cp:lastModifiedBy>
  <cp:revision>14</cp:revision>
  <dcterms:created xsi:type="dcterms:W3CDTF">2021-10-17T14:46:17Z</dcterms:created>
  <dcterms:modified xsi:type="dcterms:W3CDTF">2022-01-02T07:11:02Z</dcterms:modified>
</cp:coreProperties>
</file>